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99" r:id="rId5"/>
  </p:sldMasterIdLst>
  <p:notesMasterIdLst>
    <p:notesMasterId r:id="rId35"/>
  </p:notesMasterIdLst>
  <p:handoutMasterIdLst>
    <p:handoutMasterId r:id="rId36"/>
  </p:handoutMasterIdLst>
  <p:sldIdLst>
    <p:sldId id="357" r:id="rId6"/>
    <p:sldId id="398" r:id="rId7"/>
    <p:sldId id="380" r:id="rId8"/>
    <p:sldId id="387" r:id="rId9"/>
    <p:sldId id="413" r:id="rId10"/>
    <p:sldId id="388" r:id="rId11"/>
    <p:sldId id="389" r:id="rId12"/>
    <p:sldId id="381" r:id="rId13"/>
    <p:sldId id="390" r:id="rId14"/>
    <p:sldId id="403" r:id="rId15"/>
    <p:sldId id="408" r:id="rId16"/>
    <p:sldId id="391" r:id="rId17"/>
    <p:sldId id="396" r:id="rId18"/>
    <p:sldId id="409" r:id="rId19"/>
    <p:sldId id="392" r:id="rId20"/>
    <p:sldId id="393" r:id="rId21"/>
    <p:sldId id="394" r:id="rId22"/>
    <p:sldId id="410" r:id="rId23"/>
    <p:sldId id="411" r:id="rId24"/>
    <p:sldId id="412" r:id="rId25"/>
    <p:sldId id="405" r:id="rId26"/>
    <p:sldId id="404" r:id="rId27"/>
    <p:sldId id="384" r:id="rId28"/>
    <p:sldId id="395" r:id="rId29"/>
    <p:sldId id="463" r:id="rId30"/>
    <p:sldId id="399" r:id="rId31"/>
    <p:sldId id="401" r:id="rId32"/>
    <p:sldId id="462" r:id="rId33"/>
    <p:sldId id="400" r:id="rId3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104" charset="0"/>
        <a:ea typeface="+mn-ea"/>
        <a:cs typeface="+mn-cs"/>
      </a:defRPr>
    </a:lvl1pPr>
    <a:lvl2pPr marL="457200" algn="l" rtl="0" fontAlgn="base">
      <a:spcBef>
        <a:spcPct val="0"/>
      </a:spcBef>
      <a:spcAft>
        <a:spcPct val="0"/>
      </a:spcAft>
      <a:defRPr kern="1200">
        <a:solidFill>
          <a:schemeClr val="tx1"/>
        </a:solidFill>
        <a:latin typeface="Arial" pitchFamily="-104" charset="0"/>
        <a:ea typeface="+mn-ea"/>
        <a:cs typeface="+mn-cs"/>
      </a:defRPr>
    </a:lvl2pPr>
    <a:lvl3pPr marL="914400" algn="l" rtl="0" fontAlgn="base">
      <a:spcBef>
        <a:spcPct val="0"/>
      </a:spcBef>
      <a:spcAft>
        <a:spcPct val="0"/>
      </a:spcAft>
      <a:defRPr kern="1200">
        <a:solidFill>
          <a:schemeClr val="tx1"/>
        </a:solidFill>
        <a:latin typeface="Arial" pitchFamily="-104" charset="0"/>
        <a:ea typeface="+mn-ea"/>
        <a:cs typeface="+mn-cs"/>
      </a:defRPr>
    </a:lvl3pPr>
    <a:lvl4pPr marL="1371600" algn="l" rtl="0" fontAlgn="base">
      <a:spcBef>
        <a:spcPct val="0"/>
      </a:spcBef>
      <a:spcAft>
        <a:spcPct val="0"/>
      </a:spcAft>
      <a:defRPr kern="1200">
        <a:solidFill>
          <a:schemeClr val="tx1"/>
        </a:solidFill>
        <a:latin typeface="Arial" pitchFamily="-104" charset="0"/>
        <a:ea typeface="+mn-ea"/>
        <a:cs typeface="+mn-cs"/>
      </a:defRPr>
    </a:lvl4pPr>
    <a:lvl5pPr marL="1828800" algn="l" rtl="0" fontAlgn="base">
      <a:spcBef>
        <a:spcPct val="0"/>
      </a:spcBef>
      <a:spcAft>
        <a:spcPct val="0"/>
      </a:spcAft>
      <a:defRPr kern="1200">
        <a:solidFill>
          <a:schemeClr val="tx1"/>
        </a:solidFill>
        <a:latin typeface="Arial" pitchFamily="-104" charset="0"/>
        <a:ea typeface="+mn-ea"/>
        <a:cs typeface="+mn-cs"/>
      </a:defRPr>
    </a:lvl5pPr>
    <a:lvl6pPr marL="2286000" algn="l" defTabSz="457200" rtl="0" eaLnBrk="1" latinLnBrk="0" hangingPunct="1">
      <a:defRPr kern="1200">
        <a:solidFill>
          <a:schemeClr val="tx1"/>
        </a:solidFill>
        <a:latin typeface="Arial" pitchFamily="-104" charset="0"/>
        <a:ea typeface="+mn-ea"/>
        <a:cs typeface="+mn-cs"/>
      </a:defRPr>
    </a:lvl6pPr>
    <a:lvl7pPr marL="2743200" algn="l" defTabSz="457200" rtl="0" eaLnBrk="1" latinLnBrk="0" hangingPunct="1">
      <a:defRPr kern="1200">
        <a:solidFill>
          <a:schemeClr val="tx1"/>
        </a:solidFill>
        <a:latin typeface="Arial" pitchFamily="-104" charset="0"/>
        <a:ea typeface="+mn-ea"/>
        <a:cs typeface="+mn-cs"/>
      </a:defRPr>
    </a:lvl7pPr>
    <a:lvl8pPr marL="3200400" algn="l" defTabSz="457200" rtl="0" eaLnBrk="1" latinLnBrk="0" hangingPunct="1">
      <a:defRPr kern="1200">
        <a:solidFill>
          <a:schemeClr val="tx1"/>
        </a:solidFill>
        <a:latin typeface="Arial" pitchFamily="-104" charset="0"/>
        <a:ea typeface="+mn-ea"/>
        <a:cs typeface="+mn-cs"/>
      </a:defRPr>
    </a:lvl8pPr>
    <a:lvl9pPr marL="3657600" algn="l" defTabSz="457200" rtl="0" eaLnBrk="1" latinLnBrk="0" hangingPunct="1">
      <a:defRPr kern="1200">
        <a:solidFill>
          <a:schemeClr val="tx1"/>
        </a:solidFill>
        <a:latin typeface="Arial" pitchFamily="-104" charset="0"/>
        <a:ea typeface="+mn-ea"/>
        <a:cs typeface="+mn-cs"/>
      </a:defRPr>
    </a:lvl9pPr>
  </p:defaultTextStyle>
  <p:extLst>
    <p:ext uri="{521415D9-36F7-43E2-AB2F-B90AF26B5E84}">
      <p14:sectionLst xmlns:p14="http://schemas.microsoft.com/office/powerpoint/2010/main">
        <p14:section name="Default Section" id="{350F204D-2E3B-4F4B-8619-3865569B6B46}">
          <p14:sldIdLst>
            <p14:sldId id="357"/>
            <p14:sldId id="398"/>
            <p14:sldId id="380"/>
            <p14:sldId id="387"/>
            <p14:sldId id="413"/>
            <p14:sldId id="388"/>
            <p14:sldId id="389"/>
            <p14:sldId id="381"/>
            <p14:sldId id="390"/>
            <p14:sldId id="403"/>
            <p14:sldId id="408"/>
            <p14:sldId id="391"/>
            <p14:sldId id="396"/>
            <p14:sldId id="409"/>
            <p14:sldId id="392"/>
            <p14:sldId id="393"/>
            <p14:sldId id="394"/>
            <p14:sldId id="410"/>
            <p14:sldId id="411"/>
            <p14:sldId id="412"/>
            <p14:sldId id="405"/>
            <p14:sldId id="404"/>
            <p14:sldId id="384"/>
            <p14:sldId id="395"/>
            <p14:sldId id="463"/>
            <p14:sldId id="399"/>
            <p14:sldId id="401"/>
            <p14:sldId id="462"/>
            <p14:sldId id="4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erine Tong" initials="CT" lastIdx="30" clrIdx="0">
    <p:extLst/>
  </p:cmAuthor>
  <p:cmAuthor id="2" name="Shandy Dearth" initials="SD" lastIdx="1" clrIdx="1">
    <p:extLst/>
  </p:cmAuthor>
  <p:cmAuthor id="3" name="Shandy Dearth" initials="SD [2]" lastIdx="1" clrIdx="2">
    <p:extLst/>
  </p:cmAuthor>
  <p:cmAuthor id="4" name="Shandy Dearth" initials="SD [3]" lastIdx="1" clrIdx="3">
    <p:extLst/>
  </p:cmAuthor>
  <p:cmAuthor id="5" name="Shandy Dearth" initials="SD [4]" lastIdx="1" clrIdx="4">
    <p:extLst/>
  </p:cmAuthor>
  <p:cmAuthor id="6" name="Shandy Dearth" initials="SD [5]" lastIdx="1" clrIdx="5">
    <p:extLst/>
  </p:cmAuthor>
  <p:cmAuthor id="7" name="Shandy Dearth" initials="SD [6]" lastIdx="1" clrIdx="6">
    <p:extLst/>
  </p:cmAuthor>
  <p:cmAuthor id="8" name="Shandy Dearth" initials="SD [7]" lastIdx="1" clrIdx="7">
    <p:extLst/>
  </p:cmAuthor>
  <p:cmAuthor id="9" name="Shandy Dearth" initials="SD [8]" lastIdx="1" clrIdx="8">
    <p:extLst/>
  </p:cmAuthor>
  <p:cmAuthor id="10" name="Shandy Dearth" initials="SD [9]" lastIdx="1" clrIdx="9">
    <p:extLst/>
  </p:cmAuthor>
  <p:cmAuthor id="11" name="Shandy Dearth" initials="SD [10]" lastIdx="1" clrIdx="10">
    <p:extLst/>
  </p:cmAuthor>
  <p:cmAuthor id="12" name="Emilie Lamb" initials="EL" lastIdx="17" clrIdx="11">
    <p:extLst>
      <p:ext uri="{19B8F6BF-5375-455C-9EA6-DF929625EA0E}">
        <p15:presenceInfo xmlns:p15="http://schemas.microsoft.com/office/powerpoint/2012/main" userId="17d28136-5263-48b0-a153-7aca3cdaa9b6" providerId="Windows Live"/>
      </p:ext>
    </p:extLst>
  </p:cmAuthor>
  <p:cmAuthor id="13" name="Teresa J. Hamby" initials="TJH" lastIdx="1" clrIdx="12">
    <p:extLst>
      <p:ext uri="{19B8F6BF-5375-455C-9EA6-DF929625EA0E}">
        <p15:presenceInfo xmlns:p15="http://schemas.microsoft.com/office/powerpoint/2012/main" userId="Teresa J. Ham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372"/>
    <a:srgbClr val="ADDB7B"/>
    <a:srgbClr val="B01C24"/>
    <a:srgbClr val="ABD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42"/>
    <p:restoredTop sz="63841"/>
  </p:normalViewPr>
  <p:slideViewPr>
    <p:cSldViewPr>
      <p:cViewPr varScale="1">
        <p:scale>
          <a:sx n="74" d="100"/>
          <a:sy n="74" d="100"/>
        </p:scale>
        <p:origin x="223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Tong" userId="6688c7d1-3fb0-4fc8-abdc-dbab1721defd" providerId="ADAL" clId="{866E472F-A333-AE4B-A234-840C109449D7}"/>
    <pc:docChg chg="custSel delSld modSld sldOrd modSection">
      <pc:chgData name="Catherine Tong" userId="6688c7d1-3fb0-4fc8-abdc-dbab1721defd" providerId="ADAL" clId="{866E472F-A333-AE4B-A234-840C109449D7}" dt="2018-08-22T19:20:12.423" v="711" actId="2696"/>
      <pc:docMkLst>
        <pc:docMk/>
      </pc:docMkLst>
      <pc:sldChg chg="modSp modNotesTx">
        <pc:chgData name="Catherine Tong" userId="6688c7d1-3fb0-4fc8-abdc-dbab1721defd" providerId="ADAL" clId="{866E472F-A333-AE4B-A234-840C109449D7}" dt="2018-08-22T19:15:43.938" v="691" actId="20577"/>
        <pc:sldMkLst>
          <pc:docMk/>
          <pc:sldMk cId="322425004" sldId="384"/>
        </pc:sldMkLst>
        <pc:spChg chg="mod">
          <ac:chgData name="Catherine Tong" userId="6688c7d1-3fb0-4fc8-abdc-dbab1721defd" providerId="ADAL" clId="{866E472F-A333-AE4B-A234-840C109449D7}" dt="2018-08-22T19:14:12.304" v="479" actId="1035"/>
          <ac:spMkLst>
            <pc:docMk/>
            <pc:sldMk cId="322425004" sldId="384"/>
            <ac:spMk id="2" creationId="{00000000-0000-0000-0000-000000000000}"/>
          </ac:spMkLst>
        </pc:spChg>
        <pc:picChg chg="mod">
          <ac:chgData name="Catherine Tong" userId="6688c7d1-3fb0-4fc8-abdc-dbab1721defd" providerId="ADAL" clId="{866E472F-A333-AE4B-A234-840C109449D7}" dt="2018-08-22T19:14:14.145" v="481" actId="1035"/>
          <ac:picMkLst>
            <pc:docMk/>
            <pc:sldMk cId="322425004" sldId="384"/>
            <ac:picMk id="4" creationId="{3BE94F5C-2ED5-024B-AB3C-2DB6BD98BBBE}"/>
          </ac:picMkLst>
        </pc:picChg>
      </pc:sldChg>
      <pc:sldChg chg="del ord">
        <pc:chgData name="Catherine Tong" userId="6688c7d1-3fb0-4fc8-abdc-dbab1721defd" providerId="ADAL" clId="{866E472F-A333-AE4B-A234-840C109449D7}" dt="2018-08-22T19:20:12.423" v="711" actId="2696"/>
        <pc:sldMkLst>
          <pc:docMk/>
          <pc:sldMk cId="1952259242" sldId="386"/>
        </pc:sldMkLst>
      </pc:sldChg>
      <pc:sldChg chg="modSp">
        <pc:chgData name="Catherine Tong" userId="6688c7d1-3fb0-4fc8-abdc-dbab1721defd" providerId="ADAL" clId="{866E472F-A333-AE4B-A234-840C109449D7}" dt="2018-08-22T18:58:35.667" v="319" actId="14100"/>
        <pc:sldMkLst>
          <pc:docMk/>
          <pc:sldMk cId="2809587677" sldId="391"/>
        </pc:sldMkLst>
        <pc:spChg chg="mod">
          <ac:chgData name="Catherine Tong" userId="6688c7d1-3fb0-4fc8-abdc-dbab1721defd" providerId="ADAL" clId="{866E472F-A333-AE4B-A234-840C109449D7}" dt="2018-08-22T18:58:35.667" v="319" actId="14100"/>
          <ac:spMkLst>
            <pc:docMk/>
            <pc:sldMk cId="2809587677" sldId="391"/>
            <ac:spMk id="3" creationId="{4E8A31A1-AD5D-204F-8226-0E23AE26D9FE}"/>
          </ac:spMkLst>
        </pc:spChg>
      </pc:sldChg>
      <pc:sldChg chg="modNotesTx">
        <pc:chgData name="Catherine Tong" userId="6688c7d1-3fb0-4fc8-abdc-dbab1721defd" providerId="ADAL" clId="{866E472F-A333-AE4B-A234-840C109449D7}" dt="2018-08-22T19:04:01.621" v="453" actId="20577"/>
        <pc:sldMkLst>
          <pc:docMk/>
          <pc:sldMk cId="3434882128" sldId="392"/>
        </pc:sldMkLst>
      </pc:sldChg>
      <pc:sldChg chg="modSp">
        <pc:chgData name="Catherine Tong" userId="6688c7d1-3fb0-4fc8-abdc-dbab1721defd" providerId="ADAL" clId="{866E472F-A333-AE4B-A234-840C109449D7}" dt="2018-08-21T14:56:43.456" v="41" actId="20577"/>
        <pc:sldMkLst>
          <pc:docMk/>
          <pc:sldMk cId="3107497066" sldId="394"/>
        </pc:sldMkLst>
        <pc:spChg chg="mod">
          <ac:chgData name="Catherine Tong" userId="6688c7d1-3fb0-4fc8-abdc-dbab1721defd" providerId="ADAL" clId="{866E472F-A333-AE4B-A234-840C109449D7}" dt="2018-08-21T14:56:43.456" v="41" actId="20577"/>
          <ac:spMkLst>
            <pc:docMk/>
            <pc:sldMk cId="3107497066" sldId="394"/>
            <ac:spMk id="3" creationId="{CB054538-C55E-6A47-8B6E-81D60885433B}"/>
          </ac:spMkLst>
        </pc:spChg>
      </pc:sldChg>
      <pc:sldChg chg="modNotesTx">
        <pc:chgData name="Catherine Tong" userId="6688c7d1-3fb0-4fc8-abdc-dbab1721defd" providerId="ADAL" clId="{866E472F-A333-AE4B-A234-840C109449D7}" dt="2018-08-22T18:59:53.744" v="354" actId="20577"/>
        <pc:sldMkLst>
          <pc:docMk/>
          <pc:sldMk cId="465640119" sldId="396"/>
        </pc:sldMkLst>
      </pc:sldChg>
      <pc:sldChg chg="ord modNotesTx">
        <pc:chgData name="Catherine Tong" userId="6688c7d1-3fb0-4fc8-abdc-dbab1721defd" providerId="ADAL" clId="{866E472F-A333-AE4B-A234-840C109449D7}" dt="2018-08-22T19:20:06.277" v="710" actId="20577"/>
        <pc:sldMkLst>
          <pc:docMk/>
          <pc:sldMk cId="3658482845" sldId="400"/>
        </pc:sldMkLst>
      </pc:sldChg>
      <pc:sldChg chg="modNotesTx">
        <pc:chgData name="Catherine Tong" userId="6688c7d1-3fb0-4fc8-abdc-dbab1721defd" providerId="ADAL" clId="{866E472F-A333-AE4B-A234-840C109449D7}" dt="2018-08-17T21:20:16.432" v="33" actId="20577"/>
        <pc:sldMkLst>
          <pc:docMk/>
          <pc:sldMk cId="3039821691" sldId="405"/>
        </pc:sldMkLst>
      </pc:sldChg>
      <pc:sldChg chg="modNotesTx">
        <pc:chgData name="Catherine Tong" userId="6688c7d1-3fb0-4fc8-abdc-dbab1721defd" providerId="ADAL" clId="{866E472F-A333-AE4B-A234-840C109449D7}" dt="2018-08-22T18:55:09.597" v="310" actId="20577"/>
        <pc:sldMkLst>
          <pc:docMk/>
          <pc:sldMk cId="3946712792" sldId="408"/>
        </pc:sldMkLst>
      </pc:sldChg>
      <pc:sldChg chg="modSp">
        <pc:chgData name="Catherine Tong" userId="6688c7d1-3fb0-4fc8-abdc-dbab1721defd" providerId="ADAL" clId="{866E472F-A333-AE4B-A234-840C109449D7}" dt="2018-08-22T19:02:29.065" v="356" actId="20577"/>
        <pc:sldMkLst>
          <pc:docMk/>
          <pc:sldMk cId="2711252631" sldId="409"/>
        </pc:sldMkLst>
        <pc:spChg chg="mod">
          <ac:chgData name="Catherine Tong" userId="6688c7d1-3fb0-4fc8-abdc-dbab1721defd" providerId="ADAL" clId="{866E472F-A333-AE4B-A234-840C109449D7}" dt="2018-08-22T19:02:29.065" v="356" actId="20577"/>
          <ac:spMkLst>
            <pc:docMk/>
            <pc:sldMk cId="2711252631" sldId="409"/>
            <ac:spMk id="3" creationId="{92578C12-A2E0-C045-B4A7-DF909999A900}"/>
          </ac:spMkLst>
        </pc:spChg>
      </pc:sldChg>
      <pc:sldChg chg="modSp">
        <pc:chgData name="Catherine Tong" userId="6688c7d1-3fb0-4fc8-abdc-dbab1721defd" providerId="ADAL" clId="{866E472F-A333-AE4B-A234-840C109449D7}" dt="2018-08-22T19:17:32.702" v="700" actId="1038"/>
        <pc:sldMkLst>
          <pc:docMk/>
          <pc:sldMk cId="3093883229" sldId="463"/>
        </pc:sldMkLst>
        <pc:picChg chg="mod">
          <ac:chgData name="Catherine Tong" userId="6688c7d1-3fb0-4fc8-abdc-dbab1721defd" providerId="ADAL" clId="{866E472F-A333-AE4B-A234-840C109449D7}" dt="2018-08-22T19:17:32.702" v="700" actId="1038"/>
          <ac:picMkLst>
            <pc:docMk/>
            <pc:sldMk cId="3093883229" sldId="463"/>
            <ac:picMk id="4" creationId="{74FBDC11-40D9-2647-88F7-D2B8872E35A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E4F675-2923-A243-BBC6-0FA59B2A1362}" type="datetimeFigureOut">
              <a:rPr lang="en-US" smtClean="0"/>
              <a:t>8/21/18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B5D61ED-40D3-194E-B90F-25CDD80A4A86}" type="slidenum">
              <a:rPr lang="en-US" smtClean="0"/>
              <a:t>‹#›</a:t>
            </a:fld>
            <a:endParaRPr lang="en-US" dirty="0"/>
          </a:p>
        </p:txBody>
      </p:sp>
    </p:spTree>
    <p:extLst>
      <p:ext uri="{BB962C8B-B14F-4D97-AF65-F5344CB8AC3E}">
        <p14:creationId xmlns:p14="http://schemas.microsoft.com/office/powerpoint/2010/main" val="186058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atin typeface="Arial" pitchFamily="-109" charset="0"/>
              </a:defRPr>
            </a:lvl1pPr>
          </a:lstStyle>
          <a:p>
            <a:pPr>
              <a:defRPr/>
            </a:pPr>
            <a:fld id="{16CFCB86-7B98-5943-9F72-5418C55102D0}" type="datetime1">
              <a:rPr lang="en-US"/>
              <a:pPr>
                <a:defRPr/>
              </a:pPr>
              <a:t>8/21/18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atin typeface="Arial" pitchFamily="-109" charset="0"/>
              </a:defRPr>
            </a:lvl1pPr>
          </a:lstStyle>
          <a:p>
            <a:pPr>
              <a:defRPr/>
            </a:pPr>
            <a:fld id="{C84D14FF-C944-3142-9BCF-D70A9F508E77}" type="slidenum">
              <a:rPr lang="en-US"/>
              <a:pPr>
                <a:defRPr/>
              </a:pPr>
              <a:t>‹#›</a:t>
            </a:fld>
            <a:endParaRPr lang="en-US" dirty="0"/>
          </a:p>
        </p:txBody>
      </p:sp>
    </p:spTree>
    <p:extLst>
      <p:ext uri="{BB962C8B-B14F-4D97-AF65-F5344CB8AC3E}">
        <p14:creationId xmlns:p14="http://schemas.microsoft.com/office/powerpoint/2010/main" val="4316033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rveillancerepository.org/update-digital-bridge-electronic-case-reporting-ecr-projec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healthsurveillance.org/?page=conferenc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1 – 2 min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Cat</a:t>
            </a:r>
          </a:p>
          <a:p>
            <a:endParaRPr lang="en-US" dirty="0"/>
          </a:p>
          <a:p>
            <a:r>
              <a:rPr lang="en-US" dirty="0"/>
              <a:t>Welcome to this 60-minute sharing session where we’ll be sharing our experiences at ISDS with setting up and managing communities of practice. We will focus specifically on the National Syndromic Surveillance Program Community of Practice but we hope today’s discussion can translate to the work you all are doing in your own </a:t>
            </a:r>
            <a:r>
              <a:rPr lang="en-US" dirty="0" err="1"/>
              <a:t>CoPs</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a:t>
            </a:fld>
            <a:endParaRPr lang="en-US" dirty="0"/>
          </a:p>
        </p:txBody>
      </p:sp>
    </p:spTree>
    <p:extLst>
      <p:ext uri="{BB962C8B-B14F-4D97-AF65-F5344CB8AC3E}">
        <p14:creationId xmlns:p14="http://schemas.microsoft.com/office/powerpoint/2010/main" val="63949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r>
              <a:rPr lang="en-US" dirty="0"/>
              <a:t>Cat</a:t>
            </a:r>
          </a:p>
          <a:p>
            <a:endParaRPr lang="en-US" dirty="0"/>
          </a:p>
          <a:p>
            <a:r>
              <a:rPr lang="en-US" dirty="0"/>
              <a:t>Doesn’t have to be the NSSP </a:t>
            </a:r>
            <a:r>
              <a:rPr lang="en-US" dirty="0" err="1"/>
              <a:t>CoP.</a:t>
            </a:r>
            <a:r>
              <a:rPr lang="en-US" dirty="0"/>
              <a:t> Please state which </a:t>
            </a:r>
            <a:r>
              <a:rPr lang="en-US" dirty="0" err="1"/>
              <a:t>CoP</a:t>
            </a:r>
            <a:r>
              <a:rPr lang="en-US" dirty="0"/>
              <a:t> you are currently a member of.</a:t>
            </a:r>
          </a:p>
          <a:p>
            <a:endParaRPr lang="en-US" dirty="0"/>
          </a:p>
          <a:p>
            <a:r>
              <a:rPr lang="en-US" dirty="0"/>
              <a:t>If get question about what other </a:t>
            </a:r>
            <a:r>
              <a:rPr lang="en-US" dirty="0" err="1"/>
              <a:t>CoP’s</a:t>
            </a:r>
            <a:r>
              <a:rPr lang="en-US" dirty="0"/>
              <a:t>, say large network of groups that provide a platform for members to share ideas and related issues.</a:t>
            </a:r>
          </a:p>
          <a:p>
            <a:endParaRPr lang="en-US" dirty="0"/>
          </a:p>
          <a:p>
            <a:r>
              <a:rPr lang="en-US" dirty="0"/>
              <a:t>***Where Amy chimes in***</a:t>
            </a:r>
          </a:p>
          <a:p>
            <a:endParaRPr lang="en-US" dirty="0"/>
          </a:p>
          <a:p>
            <a:r>
              <a:rPr lang="en-US" b="1" dirty="0"/>
              <a:t>FOLLOW-UP QUESTIONS:</a:t>
            </a:r>
          </a:p>
          <a:p>
            <a:r>
              <a:rPr lang="en-US" b="0" dirty="0"/>
              <a:t>- What value do you find with participating in a </a:t>
            </a:r>
            <a:r>
              <a:rPr lang="en-US" b="0" dirty="0" err="1"/>
              <a:t>CoP</a:t>
            </a:r>
            <a:r>
              <a:rPr lang="en-US" b="0" dirty="0"/>
              <a:t>?</a:t>
            </a:r>
          </a:p>
          <a:p>
            <a:r>
              <a:rPr lang="en-US" b="0" dirty="0"/>
              <a:t>- If you wanted to participate in a </a:t>
            </a:r>
            <a:r>
              <a:rPr lang="en-US" b="0" dirty="0" err="1"/>
              <a:t>CoP</a:t>
            </a:r>
            <a:r>
              <a:rPr lang="en-US" b="0" dirty="0"/>
              <a:t>, what would be the reason?</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10</a:t>
            </a:fld>
            <a:endParaRPr lang="en-US" dirty="0"/>
          </a:p>
        </p:txBody>
      </p:sp>
    </p:spTree>
    <p:extLst>
      <p:ext uri="{BB962C8B-B14F-4D97-AF65-F5344CB8AC3E}">
        <p14:creationId xmlns:p14="http://schemas.microsoft.com/office/powerpoint/2010/main" val="4031946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Cat</a:t>
            </a:r>
          </a:p>
          <a:p>
            <a:endParaRPr lang="en-US" dirty="0"/>
          </a:p>
          <a:p>
            <a:r>
              <a:rPr lang="en-US" dirty="0"/>
              <a:t>Overview of Groups</a:t>
            </a:r>
          </a:p>
          <a:p>
            <a:endParaRPr lang="en-US" dirty="0"/>
          </a:p>
          <a:p>
            <a:r>
              <a:rPr lang="en-US" dirty="0"/>
              <a:t>ISDS time is used to support the two user groups we have: the R Group and ESSENCE User Group.</a:t>
            </a:r>
          </a:p>
          <a:p>
            <a:endParaRPr lang="en-US" dirty="0"/>
          </a:p>
          <a:p>
            <a:r>
              <a:rPr lang="en-US" dirty="0"/>
              <a:t>This first version of the graphic was recently created</a:t>
            </a:r>
          </a:p>
          <a:p>
            <a:endParaRPr lang="en-US" dirty="0"/>
          </a:p>
          <a:p>
            <a:r>
              <a:rPr lang="en-US" dirty="0"/>
              <a:t>Colored are supported by NSSP resources</a:t>
            </a:r>
          </a:p>
          <a:p>
            <a:endParaRPr lang="en-US" dirty="0"/>
          </a:p>
          <a:p>
            <a:r>
              <a:rPr lang="en-US" dirty="0"/>
              <a:t>All groups are encouraged</a:t>
            </a:r>
          </a:p>
          <a:p>
            <a:endParaRPr lang="en-US" dirty="0"/>
          </a:p>
          <a:p>
            <a:r>
              <a:rPr lang="en-US" dirty="0"/>
              <a:t>Doesn’t show all collaborations</a:t>
            </a:r>
          </a:p>
          <a:p>
            <a:endParaRPr lang="en-US" dirty="0"/>
          </a:p>
          <a:p>
            <a:r>
              <a:rPr lang="en-US" dirty="0"/>
              <a:t>But shows all working groups that people can participate in</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11</a:t>
            </a:fld>
            <a:endParaRPr lang="en-US" dirty="0"/>
          </a:p>
        </p:txBody>
      </p:sp>
    </p:spTree>
    <p:extLst>
      <p:ext uri="{BB962C8B-B14F-4D97-AF65-F5344CB8AC3E}">
        <p14:creationId xmlns:p14="http://schemas.microsoft.com/office/powerpoint/2010/main" val="2810443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12</a:t>
            </a:fld>
            <a:endParaRPr lang="en-US" dirty="0"/>
          </a:p>
        </p:txBody>
      </p:sp>
    </p:spTree>
    <p:extLst>
      <p:ext uri="{BB962C8B-B14F-4D97-AF65-F5344CB8AC3E}">
        <p14:creationId xmlns:p14="http://schemas.microsoft.com/office/powerpoint/2010/main" val="4281609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Cat</a:t>
            </a:r>
          </a:p>
          <a:p>
            <a:endParaRPr lang="en-US" dirty="0"/>
          </a:p>
          <a:p>
            <a:r>
              <a:rPr lang="en-US" dirty="0"/>
              <a:t>Started with members in surveillance around the country but we didn’t have funding specifically to form and grow the group. This was already an organic group.</a:t>
            </a:r>
          </a:p>
          <a:p>
            <a:endParaRPr lang="en-US" dirty="0"/>
          </a:p>
          <a:p>
            <a:r>
              <a:rPr lang="en-US" dirty="0"/>
              <a:t>Additionally, we offer a community forum as well as forums within groups for further discussions. We track these posts as a metric for engagement.</a:t>
            </a:r>
          </a:p>
          <a:p>
            <a:endParaRPr lang="en-US" dirty="0"/>
          </a:p>
          <a:p>
            <a:r>
              <a:rPr lang="en-US" dirty="0"/>
              <a:t>NOTE: 139 calls since the beginning of the </a:t>
            </a:r>
            <a:r>
              <a:rPr lang="en-US" dirty="0" err="1"/>
              <a:t>CoP</a:t>
            </a:r>
            <a:endParaRPr lang="en-US" dirty="0"/>
          </a:p>
          <a:p>
            <a:endParaRPr lang="en-US" dirty="0"/>
          </a:p>
          <a:p>
            <a:r>
              <a:rPr lang="en-US" dirty="0"/>
              <a:t>Received the </a:t>
            </a:r>
            <a:r>
              <a:rPr lang="en-US" dirty="0" err="1"/>
              <a:t>CoAg</a:t>
            </a:r>
            <a:r>
              <a:rPr lang="en-US" dirty="0"/>
              <a:t> two years ago</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13</a:t>
            </a:fld>
            <a:endParaRPr lang="en-US" dirty="0"/>
          </a:p>
        </p:txBody>
      </p:sp>
    </p:spTree>
    <p:extLst>
      <p:ext uri="{BB962C8B-B14F-4D97-AF65-F5344CB8AC3E}">
        <p14:creationId xmlns:p14="http://schemas.microsoft.com/office/powerpoint/2010/main" val="2280124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a:t>Cat</a:t>
            </a:r>
          </a:p>
          <a:p>
            <a:endParaRPr lang="en-US" dirty="0"/>
          </a:p>
          <a:p>
            <a:r>
              <a:rPr lang="en-US" dirty="0" err="1"/>
              <a:t>CoP</a:t>
            </a:r>
            <a:r>
              <a:rPr lang="en-US" dirty="0"/>
              <a:t> members were also invited to attend a number of knowledge sharing events and trainings. Some webinars of relevance to our members (and I’m only listing a few) include:</a:t>
            </a:r>
          </a:p>
          <a:p>
            <a:pPr marL="171450" indent="-171450">
              <a:buFontTx/>
              <a:buChar char="-"/>
            </a:pPr>
            <a:r>
              <a:rPr lang="en-US" dirty="0"/>
              <a:t>The opioid surveillance webinar series presented June-July 2017</a:t>
            </a:r>
          </a:p>
          <a:p>
            <a:pPr marL="171450" indent="-171450">
              <a:buFontTx/>
              <a:buChar char="-"/>
            </a:pPr>
            <a:r>
              <a:rPr lang="en-US" dirty="0"/>
              <a:t>Had a session on Public Health Data and the Law presented April 2017 </a:t>
            </a:r>
          </a:p>
          <a:p>
            <a:pPr marL="171450" indent="-171450">
              <a:buFontTx/>
              <a:buChar char="-"/>
            </a:pPr>
            <a:r>
              <a:rPr lang="en-US" sz="1200" b="1" i="0" u="none" strike="noStrike" kern="1200" dirty="0">
                <a:solidFill>
                  <a:schemeClr val="tx1"/>
                </a:solidFill>
                <a:effectLst/>
                <a:latin typeface="+mn-lt"/>
                <a:ea typeface="ＭＳ Ｐゴシック" pitchFamily="-109" charset="-128"/>
                <a:cs typeface="ＭＳ Ｐゴシック" pitchFamily="-109" charset="-128"/>
                <a:hlinkClick r:id="rId3"/>
              </a:rPr>
              <a:t>Update on Digital Bridge Electronic Case Reporting (eCR) Project</a:t>
            </a:r>
            <a:r>
              <a:rPr lang="en-US" sz="1200" b="1" i="0" u="none" strike="noStrike" kern="1200" dirty="0">
                <a:solidFill>
                  <a:schemeClr val="tx1"/>
                </a:solidFill>
                <a:effectLst/>
                <a:latin typeface="+mn-lt"/>
                <a:ea typeface="ＭＳ Ｐゴシック" pitchFamily="-109" charset="-128"/>
                <a:cs typeface="ＭＳ Ｐゴシック" pitchFamily="-109" charset="-128"/>
              </a:rPr>
              <a:t> </a:t>
            </a:r>
            <a:r>
              <a:rPr lang="en-US" sz="1200" b="0" i="0" u="none" strike="noStrike" kern="1200" dirty="0">
                <a:solidFill>
                  <a:schemeClr val="tx1"/>
                </a:solidFill>
                <a:effectLst/>
                <a:latin typeface="+mn-lt"/>
                <a:ea typeface="ＭＳ Ｐゴシック" pitchFamily="-109" charset="-128"/>
                <a:cs typeface="ＭＳ Ｐゴシック" pitchFamily="-109" charset="-128"/>
              </a:rPr>
              <a:t>presented July 2018 by PHII</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A Virtual Speed Networking Event with the Analytic Solutions Committee held in January 2018</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We’ve also had trainings of relevance for our </a:t>
            </a:r>
            <a:r>
              <a:rPr lang="en-US" sz="1200" b="0" i="0" u="none" strike="noStrike" kern="1200" dirty="0" err="1">
                <a:solidFill>
                  <a:schemeClr val="tx1"/>
                </a:solidFill>
                <a:effectLst/>
                <a:latin typeface="+mn-lt"/>
                <a:ea typeface="ＭＳ Ｐゴシック" pitchFamily="-109" charset="-128"/>
                <a:cs typeface="ＭＳ Ｐゴシック" pitchFamily="-109" charset="-128"/>
              </a:rPr>
              <a:t>CoP</a:t>
            </a:r>
            <a:r>
              <a:rPr lang="en-US" sz="1200" b="0" i="0" u="none" strike="noStrike" kern="1200" dirty="0">
                <a:solidFill>
                  <a:schemeClr val="tx1"/>
                </a:solidFill>
                <a:effectLst/>
                <a:latin typeface="+mn-lt"/>
                <a:ea typeface="ＭＳ Ｐゴシック" pitchFamily="-109" charset="-128"/>
                <a:cs typeface="ＭＳ Ｐゴシック" pitchFamily="-109" charset="-128"/>
              </a:rPr>
              <a:t> members including:</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Regular R Group for Biosurveillance beginner and intermediate webinars, held monthly</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ESSENCE Trainings and Q&amp;A sessions, led by the ESSENCE lead at Johns Hopkins and NSSP team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A success story training presented in March earlier this year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An overview of the new MFT module presented by the CDC Analytic Data Management team</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en-US" sz="1200" b="0" i="0" u="none" strike="noStrike" kern="1200" dirty="0">
              <a:solidFill>
                <a:schemeClr val="tx1"/>
              </a:solidFill>
              <a:effectLst/>
              <a:latin typeface="+mn-lt"/>
              <a:ea typeface="ＭＳ Ｐゴシック" pitchFamily="-109" charset="-128"/>
              <a:cs typeface="ＭＳ Ｐゴシック" pitchFamily="-109"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There have also been collaborative projects between groups within the </a:t>
            </a:r>
            <a:r>
              <a:rPr lang="en-US" sz="1200" b="0" i="0" u="none" strike="noStrike" kern="1200" dirty="0" err="1">
                <a:solidFill>
                  <a:schemeClr val="tx1"/>
                </a:solidFill>
                <a:effectLst/>
                <a:latin typeface="+mn-lt"/>
                <a:ea typeface="ＭＳ Ｐゴシック" pitchFamily="-109" charset="-128"/>
                <a:cs typeface="ＭＳ Ｐゴシック" pitchFamily="-109" charset="-128"/>
              </a:rPr>
              <a:t>CoP</a:t>
            </a:r>
            <a:r>
              <a:rPr lang="en-US" sz="1200" b="0" i="0" u="none" strike="noStrike" kern="1200" dirty="0">
                <a:solidFill>
                  <a:schemeClr val="tx1"/>
                </a:solidFill>
                <a:effectLst/>
                <a:latin typeface="+mn-lt"/>
                <a:ea typeface="ＭＳ Ｐゴシック" pitchFamily="-109" charset="-128"/>
                <a:cs typeface="ＭＳ Ｐゴシック" pitchFamily="-109" charset="-128"/>
              </a:rPr>
              <a:t> and groups outside of the community. For instance: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We had a Urgent Care Justification workgroup (before it became a Sub-Committee) that worked with our Research Committee’s Literature Review Sub-Committee to find current articles on urgent care data to inform their case for the </a:t>
            </a:r>
            <a:r>
              <a:rPr lang="en-US" sz="1200" b="0" i="0" u="none" strike="noStrike" kern="1200" dirty="0" err="1">
                <a:solidFill>
                  <a:schemeClr val="tx1"/>
                </a:solidFill>
                <a:effectLst/>
                <a:latin typeface="+mn-lt"/>
                <a:ea typeface="ＭＳ Ｐゴシック" pitchFamily="-109" charset="-128"/>
                <a:cs typeface="ＭＳ Ｐゴシック" pitchFamily="-109" charset="-128"/>
              </a:rPr>
              <a:t>importance.using</a:t>
            </a:r>
            <a:r>
              <a:rPr lang="en-US" sz="1200" b="0" i="0" u="none" strike="noStrike" kern="1200" dirty="0">
                <a:solidFill>
                  <a:schemeClr val="tx1"/>
                </a:solidFill>
                <a:effectLst/>
                <a:latin typeface="+mn-lt"/>
                <a:ea typeface="ＭＳ Ｐゴシック" pitchFamily="-109" charset="-128"/>
                <a:cs typeface="ＭＳ Ｐゴシック" pitchFamily="-109" charset="-128"/>
              </a:rPr>
              <a:t> urgent care data. Their findings in the literature was summarized in an abstract and presented at our recent ISDS conference. We’ll hear more about their work later.</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Recently, the Metadata Visualization Application Workgroup created an application </a:t>
            </a:r>
            <a:r>
              <a:rPr lang="en-US" sz="1200" b="0" i="0" kern="1200" dirty="0">
                <a:solidFill>
                  <a:schemeClr val="tx1"/>
                </a:solidFill>
                <a:effectLst/>
                <a:latin typeface="+mn-lt"/>
                <a:ea typeface="ＭＳ Ｐゴシック" pitchFamily="-109" charset="-128"/>
                <a:cs typeface="ＭＳ Ｐゴシック" pitchFamily="-109" charset="-128"/>
              </a:rPr>
              <a:t>as part of a proof of concept tool containing jurisdiction specific information on Electronic Health Record (EHR) vendors, EHR  vendor products, aggregate data quality metrics(timeliness, validity and completeness), and facility types participating in syndromic surveillance. The goal of the tool was that jurisdictions could use to help us connect and collaborate to: resolve issues in our work with EHR vendors, share best practices regarding work with different facility types including data quality success stories and challenges. The application was developed in </a:t>
            </a:r>
            <a:r>
              <a:rPr lang="en-US" sz="1200" b="0" i="0" kern="1200" dirty="0" err="1">
                <a:solidFill>
                  <a:schemeClr val="tx1"/>
                </a:solidFill>
                <a:effectLst/>
                <a:latin typeface="+mn-lt"/>
                <a:ea typeface="ＭＳ Ｐゴシック" pitchFamily="-109" charset="-128"/>
                <a:cs typeface="ＭＳ Ｐゴシック" pitchFamily="-109" charset="-128"/>
              </a:rPr>
              <a:t>RStudio</a:t>
            </a:r>
            <a:r>
              <a:rPr lang="en-US" sz="1200" b="0" i="0" kern="1200" dirty="0">
                <a:solidFill>
                  <a:schemeClr val="tx1"/>
                </a:solidFill>
                <a:effectLst/>
                <a:latin typeface="+mn-lt"/>
                <a:ea typeface="ＭＳ Ｐゴシック" pitchFamily="-109" charset="-128"/>
                <a:cs typeface="ＭＳ Ｐゴシック" pitchFamily="-109" charset="-128"/>
              </a:rPr>
              <a:t> Professional as a Shared Project Shiny app, and so some members of the R Group were recruited for the project.</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14</a:t>
            </a:fld>
            <a:endParaRPr lang="en-US" dirty="0"/>
          </a:p>
        </p:txBody>
      </p:sp>
    </p:spTree>
    <p:extLst>
      <p:ext uri="{BB962C8B-B14F-4D97-AF65-F5344CB8AC3E}">
        <p14:creationId xmlns:p14="http://schemas.microsoft.com/office/powerpoint/2010/main" val="252244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3-4 min</a:t>
            </a:r>
          </a:p>
          <a:p>
            <a:r>
              <a:rPr lang="en-US" dirty="0"/>
              <a:t>Cat</a:t>
            </a:r>
          </a:p>
          <a:p>
            <a:endParaRPr lang="en-US" dirty="0"/>
          </a:p>
          <a:p>
            <a:r>
              <a:rPr lang="en-US" dirty="0"/>
              <a:t>To help build up the </a:t>
            </a:r>
            <a:r>
              <a:rPr lang="en-US" dirty="0" err="1"/>
              <a:t>CoP</a:t>
            </a:r>
            <a:r>
              <a:rPr lang="en-US" dirty="0"/>
              <a:t>, we built up our website</a:t>
            </a:r>
          </a:p>
          <a:p>
            <a:endParaRPr lang="en-US" dirty="0"/>
          </a:p>
          <a:p>
            <a:r>
              <a:rPr lang="en-US" dirty="0"/>
              <a:t>If have time, demo and focus on:</a:t>
            </a:r>
          </a:p>
          <a:p>
            <a:pPr marL="171450" indent="-171450">
              <a:buFontTx/>
              <a:buChar char="-"/>
            </a:pPr>
            <a:r>
              <a:rPr lang="en-US" dirty="0"/>
              <a:t>Community Calendar</a:t>
            </a:r>
          </a:p>
          <a:p>
            <a:pPr marL="171450" indent="-171450">
              <a:buFontTx/>
              <a:buChar char="-"/>
            </a:pPr>
            <a:r>
              <a:rPr lang="en-US" dirty="0"/>
              <a:t>Member Directory</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15</a:t>
            </a:fld>
            <a:endParaRPr lang="en-US" dirty="0"/>
          </a:p>
        </p:txBody>
      </p:sp>
    </p:spTree>
    <p:extLst>
      <p:ext uri="{BB962C8B-B14F-4D97-AF65-F5344CB8AC3E}">
        <p14:creationId xmlns:p14="http://schemas.microsoft.com/office/powerpoint/2010/main" val="3443067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5-8 min</a:t>
            </a:r>
          </a:p>
          <a:p>
            <a:r>
              <a:rPr lang="en-US" dirty="0"/>
              <a:t>Cat</a:t>
            </a:r>
          </a:p>
          <a:p>
            <a:r>
              <a:rPr lang="en-US" dirty="0"/>
              <a:t>The KR has thousands of resources! You can find all our past conference abstracts.</a:t>
            </a:r>
          </a:p>
          <a:p>
            <a:endParaRPr lang="en-US" dirty="0"/>
          </a:p>
          <a:p>
            <a:r>
              <a:rPr lang="en-US" dirty="0"/>
              <a:t>Demonstration of the KR, including the different libraries within the KR, follows this slide.</a:t>
            </a:r>
          </a:p>
          <a:p>
            <a:endParaRPr lang="en-US" dirty="0"/>
          </a:p>
          <a:p>
            <a:r>
              <a:rPr lang="en-US" dirty="0"/>
              <a:t>NOTE: remember you need sign in to access the syndrome and success story submission forms</a:t>
            </a:r>
          </a:p>
          <a:p>
            <a:endParaRPr lang="en-US" dirty="0"/>
          </a:p>
          <a:p>
            <a:r>
              <a:rPr lang="en-US" dirty="0"/>
              <a:t>Username: </a:t>
            </a:r>
            <a:r>
              <a:rPr lang="en-US" dirty="0" err="1"/>
              <a:t>stest</a:t>
            </a:r>
            <a:endParaRPr lang="en-US" dirty="0"/>
          </a:p>
          <a:p>
            <a:r>
              <a:rPr lang="en-US" dirty="0"/>
              <a:t>Password: password</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16</a:t>
            </a:fld>
            <a:endParaRPr lang="en-US" dirty="0"/>
          </a:p>
        </p:txBody>
      </p:sp>
    </p:spTree>
    <p:extLst>
      <p:ext uri="{BB962C8B-B14F-4D97-AF65-F5344CB8AC3E}">
        <p14:creationId xmlns:p14="http://schemas.microsoft.com/office/powerpoint/2010/main" val="3797951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2 min</a:t>
            </a:r>
          </a:p>
          <a:p>
            <a:r>
              <a:rPr lang="en-US" baseline="0" dirty="0" err="1"/>
              <a:t>Shandy</a:t>
            </a: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17</a:t>
            </a:fld>
            <a:endParaRPr lang="en-US" dirty="0"/>
          </a:p>
        </p:txBody>
      </p:sp>
    </p:spTree>
    <p:extLst>
      <p:ext uri="{BB962C8B-B14F-4D97-AF65-F5344CB8AC3E}">
        <p14:creationId xmlns:p14="http://schemas.microsoft.com/office/powerpoint/2010/main" val="270966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err="1"/>
              <a:t>Shandy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18</a:t>
            </a:fld>
            <a:endParaRPr lang="en-US" dirty="0"/>
          </a:p>
        </p:txBody>
      </p:sp>
    </p:spTree>
    <p:extLst>
      <p:ext uri="{BB962C8B-B14F-4D97-AF65-F5344CB8AC3E}">
        <p14:creationId xmlns:p14="http://schemas.microsoft.com/office/powerpoint/2010/main" val="1071297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err="1"/>
              <a:t>Shandy</a:t>
            </a:r>
            <a:endParaRPr lang="en-US" dirty="0"/>
          </a:p>
          <a:p>
            <a:endParaRPr lang="en-US" dirty="0"/>
          </a:p>
          <a:p>
            <a:r>
              <a:rPr lang="en-US" dirty="0"/>
              <a:t>This was mentioned earlier during the point about collaboration between groups.</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19</a:t>
            </a:fld>
            <a:endParaRPr lang="en-US" dirty="0"/>
          </a:p>
        </p:txBody>
      </p:sp>
    </p:spTree>
    <p:extLst>
      <p:ext uri="{BB962C8B-B14F-4D97-AF65-F5344CB8AC3E}">
        <p14:creationId xmlns:p14="http://schemas.microsoft.com/office/powerpoint/2010/main" val="86472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r>
              <a:rPr lang="en-US" dirty="0"/>
              <a:t>Cat</a:t>
            </a:r>
          </a:p>
          <a:p>
            <a:endParaRPr lang="en-US" dirty="0"/>
          </a:p>
          <a:p>
            <a:r>
              <a:rPr lang="en-US" dirty="0"/>
              <a:t>Ask the audience! Who knows what a </a:t>
            </a:r>
            <a:r>
              <a:rPr lang="en-US" dirty="0" err="1"/>
              <a:t>CoP</a:t>
            </a:r>
            <a:r>
              <a:rPr lang="en-US" dirty="0"/>
              <a:t> is?</a:t>
            </a:r>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a:t>
            </a:fld>
            <a:endParaRPr lang="en-US" dirty="0"/>
          </a:p>
        </p:txBody>
      </p:sp>
    </p:spTree>
    <p:extLst>
      <p:ext uri="{BB962C8B-B14F-4D97-AF65-F5344CB8AC3E}">
        <p14:creationId xmlns:p14="http://schemas.microsoft.com/office/powerpoint/2010/main" val="1819398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err="1"/>
              <a:t>Shandy</a:t>
            </a:r>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20</a:t>
            </a:fld>
            <a:endParaRPr lang="en-US" dirty="0"/>
          </a:p>
        </p:txBody>
      </p:sp>
    </p:spTree>
    <p:extLst>
      <p:ext uri="{BB962C8B-B14F-4D97-AF65-F5344CB8AC3E}">
        <p14:creationId xmlns:p14="http://schemas.microsoft.com/office/powerpoint/2010/main" val="1664663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a:t>
            </a:r>
          </a:p>
          <a:p>
            <a:r>
              <a:rPr lang="en-US" dirty="0" err="1"/>
              <a:t>Shandy</a:t>
            </a:r>
            <a:endParaRPr lang="en-US" dirty="0"/>
          </a:p>
          <a:p>
            <a:endParaRPr lang="en-US" dirty="0"/>
          </a:p>
          <a:p>
            <a:r>
              <a:rPr lang="en-US" dirty="0"/>
              <a:t>The Data Quality Committee continues to invite EHR vendors such as EPIC and Cerner to participate in its monthly calls for members to learn more about their products and ask them questions about any issues facilities are reporting or the public health department is facing.</a:t>
            </a:r>
          </a:p>
          <a:p>
            <a:endParaRPr lang="en-US" dirty="0"/>
          </a:p>
          <a:p>
            <a:r>
              <a:rPr lang="en-US" dirty="0"/>
              <a:t>The Syndrome Definition Committee just finished creating a self-harm and suicide-related syndrome that can be used by any jurisdiction. The syndrome is now in the KR and has been tested by at least one state (Washington). The Committee is now working on developing a guide for developing a syndrome that can be used by multiple jurisdictions. They’ve documented their process for developing the suicide-related syndrome. In September and October, during the next two monthly NSSP </a:t>
            </a:r>
            <a:r>
              <a:rPr lang="en-US" dirty="0" err="1"/>
              <a:t>CoP</a:t>
            </a:r>
            <a:r>
              <a:rPr lang="en-US" dirty="0"/>
              <a:t> calls, you’ll have the opportunity to hear more about their work.</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ＭＳ Ｐゴシック" pitchFamily="-109" charset="-128"/>
                <a:cs typeface="ＭＳ Ｐゴシック" pitchFamily="-109" charset="-128"/>
              </a:rPr>
              <a:t>The MVA developed an interactive Shiny App in R that can be shared with jurisdictions to resolve common data quality problems.    You can also use the example that the Standard Vendor Mapping project produced a list of the top 20 Electronic Health Record Vendor names that has been adopted and implemented as drop down list in the BioSense Platform's Master Facility Table  Making the process easier to enter and share with NSSP for the onboarding process as well as providing another tool for jurisdictions to analyze and assess their data quality.</a:t>
            </a:r>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21</a:t>
            </a:fld>
            <a:endParaRPr lang="en-US" dirty="0"/>
          </a:p>
        </p:txBody>
      </p:sp>
    </p:spTree>
    <p:extLst>
      <p:ext uri="{BB962C8B-B14F-4D97-AF65-F5344CB8AC3E}">
        <p14:creationId xmlns:p14="http://schemas.microsoft.com/office/powerpoint/2010/main" val="62996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a:t>
            </a:r>
          </a:p>
          <a:p>
            <a:r>
              <a:rPr lang="en-US" dirty="0" err="1"/>
              <a:t>Shandy</a:t>
            </a:r>
            <a:endParaRPr lang="en-US" dirty="0"/>
          </a:p>
          <a:p>
            <a:endParaRPr lang="en-US" b="1" dirty="0"/>
          </a:p>
          <a:p>
            <a:r>
              <a:rPr lang="en-US" b="1" dirty="0"/>
              <a:t>FOLLOW UP QUESTIONS:</a:t>
            </a:r>
          </a:p>
          <a:p>
            <a:r>
              <a:rPr lang="en-US" dirty="0"/>
              <a:t>- Lessons learned from your </a:t>
            </a:r>
            <a:r>
              <a:rPr lang="en-US" dirty="0" err="1"/>
              <a:t>CoP</a:t>
            </a:r>
            <a:r>
              <a:rPr lang="en-US" dirty="0"/>
              <a:t> in action?</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22</a:t>
            </a:fld>
            <a:endParaRPr lang="en-US" dirty="0"/>
          </a:p>
        </p:txBody>
      </p:sp>
    </p:spTree>
    <p:extLst>
      <p:ext uri="{BB962C8B-B14F-4D97-AF65-F5344CB8AC3E}">
        <p14:creationId xmlns:p14="http://schemas.microsoft.com/office/powerpoint/2010/main" val="8376529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err="1"/>
              <a:t>Shandy</a:t>
            </a:r>
            <a:endParaRPr lang="en-US" dirty="0"/>
          </a:p>
          <a:p>
            <a:endParaRPr lang="en-US" dirty="0"/>
          </a:p>
          <a:p>
            <a:r>
              <a:rPr lang="en-US" dirty="0"/>
              <a:t>There is an ESSENCE Q&amp;A scheduled for September 11.</a:t>
            </a:r>
          </a:p>
          <a:p>
            <a:endParaRPr lang="en-US" dirty="0"/>
          </a:p>
          <a:p>
            <a:r>
              <a:rPr lang="en-US" dirty="0"/>
              <a:t>We also have a webinar on “Building a </a:t>
            </a:r>
            <a:r>
              <a:rPr lang="en-US" dirty="0" err="1"/>
              <a:t>CoP</a:t>
            </a:r>
            <a:r>
              <a:rPr lang="en-US" dirty="0"/>
              <a:t>” that’ll be presented by Deborah Gould, our project office at CDC, on September 27.</a:t>
            </a:r>
          </a:p>
          <a:p>
            <a:endParaRPr lang="en-US" dirty="0"/>
          </a:p>
          <a:p>
            <a:r>
              <a:rPr lang="en-US" dirty="0"/>
              <a:t>Some more upcoming webinars our </a:t>
            </a:r>
            <a:r>
              <a:rPr lang="en-US" dirty="0" err="1"/>
              <a:t>CoP</a:t>
            </a:r>
            <a:r>
              <a:rPr lang="en-US" dirty="0"/>
              <a:t> members can look forward to are:</a:t>
            </a:r>
          </a:p>
          <a:p>
            <a:pPr marL="171450" indent="-171450">
              <a:buFontTx/>
              <a:buChar char="-"/>
            </a:pPr>
            <a:r>
              <a:rPr lang="en-US" dirty="0"/>
              <a:t>A gun violence surveillance webinar and a mortality surveillance webinar in October</a:t>
            </a:r>
          </a:p>
          <a:p>
            <a:pPr marL="171450" indent="-171450">
              <a:buFontTx/>
              <a:buChar char="-"/>
            </a:pPr>
            <a:r>
              <a:rPr lang="en-US" dirty="0"/>
              <a:t>Monthly R group calls, including tutorials from </a:t>
            </a:r>
            <a:r>
              <a:rPr lang="en-US" dirty="0" err="1"/>
              <a:t>Rstudio</a:t>
            </a:r>
            <a:r>
              <a:rPr lang="en-US" dirty="0"/>
              <a:t>, R Hangouts for Beginners and a presentation on using R to track opioid overdoses (this will be in November)</a:t>
            </a:r>
          </a:p>
          <a:p>
            <a:pPr marL="171450" indent="-171450">
              <a:buFontTx/>
              <a:buChar char="-"/>
            </a:pPr>
            <a:r>
              <a:rPr lang="en-US" dirty="0"/>
              <a:t>Monthly </a:t>
            </a:r>
            <a:r>
              <a:rPr lang="en-US" dirty="0" err="1"/>
              <a:t>CoP</a:t>
            </a:r>
            <a:r>
              <a:rPr lang="en-US" dirty="0"/>
              <a:t> calls – in September and October, the Syndrome Definition Committee will be presenting on their work on the self-harm and suicide-related syndrome</a:t>
            </a:r>
          </a:p>
          <a:p>
            <a:pPr marL="171450" indent="-171450">
              <a:buFontTx/>
              <a:buChar char="-"/>
            </a:pPr>
            <a:endParaRPr lang="en-US" dirty="0"/>
          </a:p>
          <a:p>
            <a:pPr marL="0" indent="0">
              <a:buFontTx/>
              <a:buNone/>
            </a:pPr>
            <a:r>
              <a:rPr lang="en-US" dirty="0"/>
              <a:t>We encourage all of you to check out our Community Calendar for upcoming events that could interest you! https://</a:t>
            </a:r>
            <a:r>
              <a:rPr lang="en-US" dirty="0" err="1"/>
              <a:t>www.healthsurveillance.org</a:t>
            </a:r>
            <a:r>
              <a:rPr lang="en-US" dirty="0"/>
              <a:t>/events/</a:t>
            </a:r>
            <a:r>
              <a:rPr lang="en-US" dirty="0" err="1"/>
              <a:t>event_list.asp</a:t>
            </a:r>
            <a:r>
              <a:rPr lang="en-US" dirty="0"/>
              <a:t> </a:t>
            </a:r>
          </a:p>
          <a:p>
            <a:endParaRPr lang="en-US" dirty="0"/>
          </a:p>
          <a:p>
            <a:r>
              <a:rPr lang="en-US" dirty="0" err="1"/>
              <a:t>CoP</a:t>
            </a:r>
            <a:r>
              <a:rPr lang="en-US" dirty="0"/>
              <a:t> members were recruited to develop an updated implementation guide for syndromic surveillance. This became the Message Guide Workgroup. </a:t>
            </a:r>
          </a:p>
          <a:p>
            <a:endParaRPr lang="en-US" dirty="0"/>
          </a:p>
          <a:p>
            <a:r>
              <a:rPr lang="en-US" dirty="0"/>
              <a:t>Reconciling comments at the moment</a:t>
            </a:r>
          </a:p>
          <a:p>
            <a:r>
              <a:rPr lang="en-US" dirty="0"/>
              <a:t>STU to be expected by end of year</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23</a:t>
            </a:fld>
            <a:endParaRPr lang="en-US" dirty="0"/>
          </a:p>
        </p:txBody>
      </p:sp>
    </p:spTree>
    <p:extLst>
      <p:ext uri="{BB962C8B-B14F-4D97-AF65-F5344CB8AC3E}">
        <p14:creationId xmlns:p14="http://schemas.microsoft.com/office/powerpoint/2010/main" val="895800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err="1"/>
              <a:t>Shandy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24</a:t>
            </a:fld>
            <a:endParaRPr lang="en-US" dirty="0"/>
          </a:p>
        </p:txBody>
      </p:sp>
    </p:spTree>
    <p:extLst>
      <p:ext uri="{BB962C8B-B14F-4D97-AF65-F5344CB8AC3E}">
        <p14:creationId xmlns:p14="http://schemas.microsoft.com/office/powerpoint/2010/main" val="38625552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a:t>
            </a:r>
          </a:p>
          <a:p>
            <a:r>
              <a:rPr lang="en-US" dirty="0" err="1"/>
              <a:t>Shandy</a:t>
            </a:r>
            <a:endParaRPr lang="en-US" dirty="0"/>
          </a:p>
          <a:p>
            <a:endParaRPr lang="en-US" dirty="0"/>
          </a:p>
          <a:p>
            <a:r>
              <a:rPr lang="en-US" dirty="0"/>
              <a:t>In addition to monthly newsletters that we produce and our monthly email reminders to groups, we have developed engagement reports to help track group performances in terms of website usage, call attendance, and member interaction. We have also developed guidance documents to help Group Chairs transition to their roles in leading and managing groups within the community. These reports and guides will continue to be updated.</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25</a:t>
            </a:fld>
            <a:endParaRPr lang="en-US" dirty="0"/>
          </a:p>
        </p:txBody>
      </p:sp>
    </p:spTree>
    <p:extLst>
      <p:ext uri="{BB962C8B-B14F-4D97-AF65-F5344CB8AC3E}">
        <p14:creationId xmlns:p14="http://schemas.microsoft.com/office/powerpoint/2010/main" val="14744344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r>
              <a:rPr lang="en-US" dirty="0" err="1"/>
              <a:t>Shandy</a:t>
            </a:r>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26</a:t>
            </a:fld>
            <a:endParaRPr lang="en-US" dirty="0"/>
          </a:p>
        </p:txBody>
      </p:sp>
    </p:spTree>
    <p:extLst>
      <p:ext uri="{BB962C8B-B14F-4D97-AF65-F5344CB8AC3E}">
        <p14:creationId xmlns:p14="http://schemas.microsoft.com/office/powerpoint/2010/main" val="1744728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27</a:t>
            </a:fld>
            <a:endParaRPr lang="en-US" dirty="0"/>
          </a:p>
        </p:txBody>
      </p:sp>
    </p:spTree>
    <p:extLst>
      <p:ext uri="{BB962C8B-B14F-4D97-AF65-F5344CB8AC3E}">
        <p14:creationId xmlns:p14="http://schemas.microsoft.com/office/powerpoint/2010/main" val="3389727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u="none" dirty="0">
                <a:solidFill>
                  <a:schemeClr val="tx1"/>
                </a:solidFill>
                <a:hlinkClick r:id="rId3">
                  <a:extLst>
                    <a:ext uri="{A12FA001-AC4F-418D-AE19-62706E023703}">
                      <ahyp:hlinkClr xmlns:ahyp="http://schemas.microsoft.com/office/drawing/2018/hyperlinkcolor" val="tx"/>
                    </a:ext>
                  </a:extLst>
                </a:hlinkClick>
              </a:rPr>
              <a:t>Cat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hlinkClick r:id="rId3">
                  <a:extLst>
                    <a:ext uri="{A12FA001-AC4F-418D-AE19-62706E023703}">
                      <ahyp:hlinkClr xmlns:ahyp="http://schemas.microsoft.com/office/drawing/2018/hyperlinkcolor" val="tx"/>
                    </a:ext>
                  </a:extLst>
                </a:hlinkClick>
              </a:rPr>
              <a:t>http://www.healthsurveillance.org/?page=conference</a:t>
            </a:r>
            <a:r>
              <a:rPr lang="en-US" sz="1200" dirty="0"/>
              <a:t> </a:t>
            </a:r>
          </a:p>
          <a:p>
            <a:endParaRPr lang="en-US" dirty="0"/>
          </a:p>
          <a:p>
            <a:r>
              <a:rPr lang="en-US" dirty="0"/>
              <a:t>Come to our conference to see more examples of the Community in Practice in use!</a:t>
            </a:r>
          </a:p>
          <a:p>
            <a:endParaRPr lang="en-US" dirty="0"/>
          </a:p>
          <a:p>
            <a:r>
              <a:rPr lang="en-US" dirty="0"/>
              <a:t>If you would like to meet our NSSP </a:t>
            </a:r>
            <a:r>
              <a:rPr lang="en-US" dirty="0" err="1"/>
              <a:t>CoP</a:t>
            </a:r>
            <a:r>
              <a:rPr lang="en-US" dirty="0"/>
              <a:t> members, the groups and their group representatives, we invite you to attend our 2019 ISDS Conference in sunny San Diego, CA next year from January 29 – February 1, 2019! The abstract submission deadline is September 14 at 11:59 pm ET and the early registration deadline before rates go up is December 21, 2018. You can find all this information on our conference pages on our website through the link presented in front of you. We also encourage you to book your hotel rooms sooner than later. The link is also live on our website now. Furthermore, for students, we offer a scholarship through our Awards for Outstanding Student or Post-Degree Abstract. Two students would be awarded free conference registration, two nights at the host hotel and an opportunity to present an oral at our conference. Up to ten additional students would be eligible for 50% off their conference registrations. They must an abstract by September 14 and then a </a:t>
            </a:r>
            <a:r>
              <a:rPr lang="en-US" i="1" dirty="0"/>
              <a:t>short</a:t>
            </a:r>
            <a:r>
              <a:rPr lang="en-US" i="0" dirty="0"/>
              <a:t> application by October 12, 2018.</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28</a:t>
            </a:fld>
            <a:endParaRPr lang="en-US"/>
          </a:p>
        </p:txBody>
      </p:sp>
    </p:spTree>
    <p:extLst>
      <p:ext uri="{BB962C8B-B14F-4D97-AF65-F5344CB8AC3E}">
        <p14:creationId xmlns:p14="http://schemas.microsoft.com/office/powerpoint/2010/main" val="303001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Cat</a:t>
            </a:r>
          </a:p>
          <a:p>
            <a:r>
              <a:rPr lang="en-US" dirty="0"/>
              <a:t>Happy to give out business cards</a:t>
            </a:r>
          </a:p>
          <a:p>
            <a:endParaRPr lang="en-US" dirty="0"/>
          </a:p>
          <a:p>
            <a:r>
              <a:rPr lang="en-US" dirty="0"/>
              <a:t>What questions do you have for us? Regarding our experience setting up and managing a Community of Practice?</a:t>
            </a:r>
          </a:p>
          <a:p>
            <a:endParaRPr lang="en-US" dirty="0"/>
          </a:p>
          <a:p>
            <a:r>
              <a:rPr lang="en-US" b="1" dirty="0"/>
              <a:t>How did you go about recruiting people to join the </a:t>
            </a:r>
            <a:r>
              <a:rPr lang="en-US" b="1" dirty="0" err="1"/>
              <a:t>CoP</a:t>
            </a:r>
            <a:r>
              <a:rPr lang="en-US" b="1" dirty="0"/>
              <a:t>?</a:t>
            </a:r>
          </a:p>
          <a:p>
            <a:endParaRPr lang="en-US" dirty="0"/>
          </a:p>
          <a:p>
            <a:r>
              <a:rPr lang="en-US" dirty="0"/>
              <a:t>We already had existing networks of syndromic surveillance practitioners who were looking for a structured and formal platform to raise syndromic surveillance concerns and share best practices.</a:t>
            </a:r>
          </a:p>
          <a:p>
            <a:endParaRPr lang="en-US" dirty="0"/>
          </a:p>
          <a:p>
            <a:r>
              <a:rPr lang="en-US" b="1" dirty="0"/>
              <a:t>Other than member engagement, what else is ISDS planning to focus on to help the </a:t>
            </a:r>
            <a:r>
              <a:rPr lang="en-US" b="1" dirty="0" err="1"/>
              <a:t>CoP</a:t>
            </a:r>
            <a:r>
              <a:rPr lang="en-US" b="1" dirty="0"/>
              <a:t> grow?</a:t>
            </a:r>
          </a:p>
          <a:p>
            <a:endParaRPr lang="en-US" dirty="0"/>
          </a:p>
          <a:p>
            <a:r>
              <a:rPr lang="en-US" dirty="0"/>
              <a:t>Based on the satisfaction survey results, we know that member engagement is our lowest hanging fruit. However, we have already built a number of new tools but we feel that we have not fine-tuned or used each tool to its fullest potential. For instance, though we’ve set up a success story library, we understand that there are numerous barriers to getting people to take the time to submit a success story. These are ongoing challenges, but we would like to explore our system’s existing potential to see what else we can do to help the </a:t>
            </a:r>
            <a:r>
              <a:rPr lang="en-US" dirty="0" err="1"/>
              <a:t>CoP</a:t>
            </a:r>
            <a:r>
              <a:rPr lang="en-US" dirty="0"/>
              <a:t> grow. (btw, I just made this up… </a:t>
            </a:r>
            <a:r>
              <a:rPr lang="en-US" dirty="0" err="1"/>
              <a:t>Shandy</a:t>
            </a:r>
            <a:r>
              <a:rPr lang="en-US" dirty="0"/>
              <a:t>, please feel free to replace!)</a:t>
            </a:r>
          </a:p>
          <a:p>
            <a:endParaRPr lang="en-US" dirty="0"/>
          </a:p>
          <a:p>
            <a:r>
              <a:rPr lang="en-US" b="1" dirty="0"/>
              <a:t>Why do you think the NSSP </a:t>
            </a:r>
            <a:r>
              <a:rPr lang="en-US" b="1" dirty="0" err="1"/>
              <a:t>CoP</a:t>
            </a:r>
            <a:r>
              <a:rPr lang="en-US" b="1" dirty="0"/>
              <a:t> hasn’t been as engaging as hoped?</a:t>
            </a:r>
          </a:p>
          <a:p>
            <a:endParaRPr lang="en-US" dirty="0"/>
          </a:p>
          <a:p>
            <a:r>
              <a:rPr lang="en-US" dirty="0"/>
              <a:t>The metrics don’t accurately reflect what we’ve accomplished over the short period of a just a year and a half. Before the </a:t>
            </a:r>
            <a:r>
              <a:rPr lang="en-US" dirty="0" err="1"/>
              <a:t>CoP</a:t>
            </a:r>
            <a:r>
              <a:rPr lang="en-US" dirty="0"/>
              <a:t>, there were fewer groups, a forum space that had fallen off the radar from disuse, no structure and governance of the groups, and certainly no tools catered towards syndromic surveillance practitioners. Members also had to email us if they wanted to find out who had expertise in certain fields and or simply wanted to connect with another member. We’ve reduced a number of technical and broader barriers to engaging with other members of the </a:t>
            </a:r>
            <a:r>
              <a:rPr lang="en-US" dirty="0" err="1"/>
              <a:t>CoP.</a:t>
            </a:r>
            <a:endParaRPr lang="en-US" dirty="0"/>
          </a:p>
          <a:p>
            <a:endParaRPr lang="en-US" dirty="0"/>
          </a:p>
          <a:p>
            <a:r>
              <a:rPr lang="en-US" dirty="0"/>
              <a:t>However, we did ask a subset of members a similar question when we sent out the satisfaction survey – what is preventing you from engaging? The short answer is that most people simply don’t have time. Actively participating in the </a:t>
            </a:r>
            <a:r>
              <a:rPr lang="en-US" dirty="0" err="1"/>
              <a:t>CoP</a:t>
            </a:r>
            <a:r>
              <a:rPr lang="en-US" dirty="0"/>
              <a:t> is secondary to their work. Also, we know that we regularly have a flux of syndromic surveillance epidemiologist at health departments. So are membership is constantly changing and onboarding members takes time to build the connections necessary for a robust community.</a:t>
            </a:r>
          </a:p>
          <a:p>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29</a:t>
            </a:fld>
            <a:endParaRPr lang="en-US" dirty="0"/>
          </a:p>
        </p:txBody>
      </p:sp>
    </p:spTree>
    <p:extLst>
      <p:ext uri="{BB962C8B-B14F-4D97-AF65-F5344CB8AC3E}">
        <p14:creationId xmlns:p14="http://schemas.microsoft.com/office/powerpoint/2010/main" val="113590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&lt;1 min</a:t>
            </a:r>
          </a:p>
          <a:p>
            <a:r>
              <a:rPr lang="en-US" dirty="0"/>
              <a:t>1 &amp; 2: Cat</a:t>
            </a:r>
          </a:p>
          <a:p>
            <a:r>
              <a:rPr lang="en-US" dirty="0"/>
              <a:t>3 &amp; 4: </a:t>
            </a:r>
            <a:r>
              <a:rPr lang="en-US" dirty="0" err="1"/>
              <a:t>Shandy</a:t>
            </a:r>
            <a:endParaRPr lang="en-US" dirty="0"/>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3</a:t>
            </a:fld>
            <a:endParaRPr lang="en-US" dirty="0"/>
          </a:p>
        </p:txBody>
      </p:sp>
    </p:spTree>
    <p:extLst>
      <p:ext uri="{BB962C8B-B14F-4D97-AF65-F5344CB8AC3E}">
        <p14:creationId xmlns:p14="http://schemas.microsoft.com/office/powerpoint/2010/main" val="105084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2-3 min</a:t>
            </a:r>
          </a:p>
          <a:p>
            <a:r>
              <a:rPr lang="en-US" baseline="0" dirty="0">
                <a:solidFill>
                  <a:srgbClr val="FF0000"/>
                </a:solidFill>
              </a:rPr>
              <a:t>Cat</a:t>
            </a:r>
          </a:p>
          <a:p>
            <a:endParaRPr lang="en-US" baseline="0" dirty="0">
              <a:solidFill>
                <a:srgbClr val="FF0000"/>
              </a:solidFill>
            </a:endParaRPr>
          </a:p>
          <a:p>
            <a:r>
              <a:rPr lang="en-US" i="1" baseline="0" dirty="0">
                <a:solidFill>
                  <a:srgbClr val="FF0000"/>
                </a:solidFill>
              </a:rPr>
              <a:t>Source: </a:t>
            </a:r>
            <a:r>
              <a:rPr lang="en-US" sz="1200" b="0" i="1" kern="1200" dirty="0">
                <a:solidFill>
                  <a:schemeClr val="tx1"/>
                </a:solidFill>
                <a:effectLst/>
                <a:latin typeface="+mn-lt"/>
                <a:ea typeface="ＭＳ Ｐゴシック" pitchFamily="-109" charset="-128"/>
                <a:cs typeface="ＭＳ Ｐゴシック" pitchFamily="-109" charset="-128"/>
              </a:rPr>
              <a:t>Wenger, Etienne, McDermott, Richard, Snyder, William M. Cultivating Communities of Practice. Harvard Business School Press. Boston, MA. 2002.</a:t>
            </a:r>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4</a:t>
            </a:fld>
            <a:endParaRPr lang="en-US" dirty="0"/>
          </a:p>
        </p:txBody>
      </p:sp>
    </p:spTree>
    <p:extLst>
      <p:ext uri="{BB962C8B-B14F-4D97-AF65-F5344CB8AC3E}">
        <p14:creationId xmlns:p14="http://schemas.microsoft.com/office/powerpoint/2010/main" val="448644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rgbClr val="FF0000"/>
                </a:solidFill>
              </a:rPr>
              <a:t>2-3 min</a:t>
            </a:r>
          </a:p>
          <a:p>
            <a:r>
              <a:rPr lang="en-US" baseline="0" dirty="0">
                <a:solidFill>
                  <a:srgbClr val="FF0000"/>
                </a:solidFill>
              </a:rPr>
              <a:t>Cat</a:t>
            </a:r>
          </a:p>
          <a:p>
            <a:endParaRPr lang="en-US" baseline="0" dirty="0">
              <a:solidFill>
                <a:srgbClr val="FF0000"/>
              </a:solidFill>
            </a:endParaRPr>
          </a:p>
          <a:p>
            <a:r>
              <a:rPr lang="en-US" i="1" baseline="0" dirty="0">
                <a:solidFill>
                  <a:srgbClr val="FF0000"/>
                </a:solidFill>
              </a:rPr>
              <a:t>Source: </a:t>
            </a:r>
            <a:r>
              <a:rPr lang="en-US" sz="1200" b="0" i="1" kern="1200" dirty="0">
                <a:solidFill>
                  <a:schemeClr val="tx1"/>
                </a:solidFill>
                <a:effectLst/>
                <a:latin typeface="+mn-lt"/>
                <a:ea typeface="ＭＳ Ｐゴシック" pitchFamily="-109" charset="-128"/>
                <a:cs typeface="ＭＳ Ｐゴシック" pitchFamily="-109" charset="-128"/>
              </a:rPr>
              <a:t>Wenger, Etienne, McDermott, Richard, Snyder, William M. Cultivating Communities of Practice. Harvard Business School Press. Boston, MA. 2002.</a:t>
            </a:r>
            <a:endParaRPr lang="en-US" i="1" baseline="0" dirty="0">
              <a:solidFill>
                <a:srgbClr val="FF0000"/>
              </a:solidFill>
            </a:endParaRP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5</a:t>
            </a:fld>
            <a:endParaRPr lang="en-US" dirty="0"/>
          </a:p>
        </p:txBody>
      </p:sp>
    </p:spTree>
    <p:extLst>
      <p:ext uri="{BB962C8B-B14F-4D97-AF65-F5344CB8AC3E}">
        <p14:creationId xmlns:p14="http://schemas.microsoft.com/office/powerpoint/2010/main" val="37116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Cat</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6</a:t>
            </a:fld>
            <a:endParaRPr lang="en-US" dirty="0"/>
          </a:p>
        </p:txBody>
      </p:sp>
    </p:spTree>
    <p:extLst>
      <p:ext uri="{BB962C8B-B14F-4D97-AF65-F5344CB8AC3E}">
        <p14:creationId xmlns:p14="http://schemas.microsoft.com/office/powerpoint/2010/main" val="97479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Cat</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7</a:t>
            </a:fld>
            <a:endParaRPr lang="en-US" dirty="0"/>
          </a:p>
        </p:txBody>
      </p:sp>
    </p:spTree>
    <p:extLst>
      <p:ext uri="{BB962C8B-B14F-4D97-AF65-F5344CB8AC3E}">
        <p14:creationId xmlns:p14="http://schemas.microsoft.com/office/powerpoint/2010/main" val="3479638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r>
              <a:rPr lang="en-US" dirty="0"/>
              <a:t>Cat</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8</a:t>
            </a:fld>
            <a:endParaRPr lang="en-US" dirty="0"/>
          </a:p>
        </p:txBody>
      </p:sp>
    </p:spTree>
    <p:extLst>
      <p:ext uri="{BB962C8B-B14F-4D97-AF65-F5344CB8AC3E}">
        <p14:creationId xmlns:p14="http://schemas.microsoft.com/office/powerpoint/2010/main" val="1699903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 2 min</a:t>
            </a:r>
          </a:p>
          <a:p>
            <a:r>
              <a:rPr lang="en-US" dirty="0"/>
              <a:t>Cat</a:t>
            </a:r>
          </a:p>
        </p:txBody>
      </p:sp>
      <p:sp>
        <p:nvSpPr>
          <p:cNvPr id="4" name="Slide Number Placeholder 3"/>
          <p:cNvSpPr>
            <a:spLocks noGrp="1"/>
          </p:cNvSpPr>
          <p:nvPr>
            <p:ph type="sldNum" sz="quarter" idx="10"/>
          </p:nvPr>
        </p:nvSpPr>
        <p:spPr/>
        <p:txBody>
          <a:bodyPr/>
          <a:lstStyle/>
          <a:p>
            <a:pPr>
              <a:defRPr/>
            </a:pPr>
            <a:fld id="{C84D14FF-C944-3142-9BCF-D70A9F508E77}" type="slidenum">
              <a:rPr lang="en-US" smtClean="0"/>
              <a:pPr>
                <a:defRPr/>
              </a:pPr>
              <a:t>9</a:t>
            </a:fld>
            <a:endParaRPr lang="en-US" dirty="0"/>
          </a:p>
        </p:txBody>
      </p:sp>
    </p:spTree>
    <p:extLst>
      <p:ext uri="{BB962C8B-B14F-4D97-AF65-F5344CB8AC3E}">
        <p14:creationId xmlns:p14="http://schemas.microsoft.com/office/powerpoint/2010/main" val="172413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0D3F5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Helvetica Neue"/>
                <a:cs typeface="Helvetica Neue"/>
              </a:defRPr>
            </a:lvl1pPr>
            <a:lvl2pPr>
              <a:defRPr>
                <a:latin typeface="Helvetica Neue"/>
                <a:cs typeface="Helvetica Neue"/>
              </a:defRPr>
            </a:lvl2pPr>
            <a:lvl3pPr>
              <a:defRPr>
                <a:latin typeface="Helvetica Neue"/>
                <a:cs typeface="Helvetica Neue"/>
              </a:defRPr>
            </a:lvl3pPr>
            <a:lvl4pPr>
              <a:defRPr>
                <a:latin typeface="Helvetica Neue"/>
                <a:cs typeface="Helvetica Neue"/>
              </a:defRPr>
            </a:lvl4pPr>
            <a:lvl5pPr>
              <a:defRPr>
                <a:latin typeface="Helvetica Neue"/>
                <a:cs typeface="Helvetica Neu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21570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532632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017453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p:nvSpPr>
        <p:spPr>
          <a:xfrm>
            <a:off x="272133" y="2317292"/>
            <a:ext cx="8604593" cy="2739211"/>
          </a:xfrm>
          <a:prstGeom prst="rect">
            <a:avLst/>
          </a:prstGeom>
          <a:noFill/>
        </p:spPr>
        <p:txBody>
          <a:bodyPr wrap="square" rtlCol="0">
            <a:spAutoFit/>
          </a:bodyPr>
          <a:lstStyle/>
          <a:p>
            <a:pPr algn="ctr" defTabSz="457200" fontAlgn="auto">
              <a:spcBef>
                <a:spcPts val="0"/>
              </a:spcBef>
              <a:spcAft>
                <a:spcPts val="0"/>
              </a:spcAft>
            </a:pPr>
            <a:r>
              <a:rPr lang="en-US" sz="3200" dirty="0">
                <a:solidFill>
                  <a:prstClr val="black"/>
                </a:solidFill>
                <a:latin typeface="Helvetica Neue"/>
                <a:cs typeface="Helvetica Neue"/>
              </a:rPr>
              <a:t>Title</a:t>
            </a:r>
          </a:p>
          <a:p>
            <a:pPr algn="ctr" defTabSz="457200" fontAlgn="auto">
              <a:spcBef>
                <a:spcPts val="0"/>
              </a:spcBef>
              <a:spcAft>
                <a:spcPts val="0"/>
              </a:spcAft>
            </a:pPr>
            <a:endParaRPr lang="en-US" sz="2000" dirty="0">
              <a:solidFill>
                <a:prstClr val="black"/>
              </a:solidFill>
              <a:latin typeface="Helvetica Neue"/>
              <a:cs typeface="Helvetica Neue"/>
            </a:endParaRPr>
          </a:p>
          <a:p>
            <a:pPr algn="ctr" defTabSz="457200" fontAlgn="auto">
              <a:spcBef>
                <a:spcPts val="0"/>
              </a:spcBef>
              <a:spcAft>
                <a:spcPts val="0"/>
              </a:spcAft>
            </a:pPr>
            <a:r>
              <a:rPr lang="en-US" sz="2000" dirty="0">
                <a:solidFill>
                  <a:prstClr val="black"/>
                </a:solidFill>
                <a:latin typeface="Helvetica Neue"/>
                <a:cs typeface="Helvetica Neue"/>
              </a:rPr>
              <a:t>Authors/Presenter</a:t>
            </a:r>
          </a:p>
          <a:p>
            <a:pPr algn="ctr" defTabSz="457200" fontAlgn="auto">
              <a:spcBef>
                <a:spcPts val="0"/>
              </a:spcBef>
              <a:spcAft>
                <a:spcPts val="0"/>
              </a:spcAft>
            </a:pPr>
            <a:endParaRPr lang="en-US" sz="2000" dirty="0">
              <a:solidFill>
                <a:prstClr val="black"/>
              </a:solidFill>
              <a:latin typeface="Helvetica Neue"/>
              <a:cs typeface="Helvetica Neue"/>
            </a:endParaRPr>
          </a:p>
          <a:p>
            <a:pPr algn="ctr" defTabSz="457200" fontAlgn="auto">
              <a:spcBef>
                <a:spcPts val="0"/>
              </a:spcBef>
              <a:spcAft>
                <a:spcPts val="0"/>
              </a:spcAft>
            </a:pPr>
            <a:endParaRPr lang="en-US" sz="2000" dirty="0">
              <a:solidFill>
                <a:prstClr val="black"/>
              </a:solidFill>
              <a:latin typeface="Helvetica Neue"/>
              <a:cs typeface="Helvetica Neue"/>
            </a:endParaRPr>
          </a:p>
          <a:p>
            <a:pPr algn="ctr" defTabSz="457200" fontAlgn="auto">
              <a:spcBef>
                <a:spcPts val="0"/>
              </a:spcBef>
              <a:spcAft>
                <a:spcPts val="0"/>
              </a:spcAft>
            </a:pPr>
            <a:r>
              <a:rPr lang="en-US" sz="2000" dirty="0">
                <a:solidFill>
                  <a:prstClr val="black"/>
                </a:solidFill>
                <a:latin typeface="Helvetica Neue"/>
                <a:cs typeface="Helvetica Neue"/>
              </a:rPr>
              <a:t>2012 ISDS Annual Conference</a:t>
            </a:r>
          </a:p>
          <a:p>
            <a:pPr algn="ctr" defTabSz="457200" fontAlgn="auto">
              <a:spcBef>
                <a:spcPts val="0"/>
              </a:spcBef>
              <a:spcAft>
                <a:spcPts val="0"/>
              </a:spcAft>
            </a:pPr>
            <a:r>
              <a:rPr lang="en-US" sz="2000" i="1" dirty="0">
                <a:solidFill>
                  <a:prstClr val="black"/>
                </a:solidFill>
                <a:latin typeface="Helvetica Neue"/>
                <a:cs typeface="Helvetica Neue"/>
              </a:rPr>
              <a:t>Date</a:t>
            </a:r>
          </a:p>
          <a:p>
            <a:pPr algn="ctr" defTabSz="457200" fontAlgn="auto">
              <a:spcBef>
                <a:spcPts val="0"/>
              </a:spcBef>
              <a:spcAft>
                <a:spcPts val="0"/>
              </a:spcAft>
            </a:pPr>
            <a:r>
              <a:rPr lang="en-US" sz="2000" dirty="0">
                <a:solidFill>
                  <a:prstClr val="black"/>
                </a:solidFill>
                <a:latin typeface="Helvetica Neue"/>
                <a:cs typeface="Helvetica Neue"/>
              </a:rPr>
              <a:t>San Diego, CA</a:t>
            </a:r>
          </a:p>
        </p:txBody>
      </p:sp>
      <p:pic>
        <p:nvPicPr>
          <p:cNvPr id="8" name="Picture 7" descr="IDSD_Sign_2011.pdf"/>
          <p:cNvPicPr>
            <a:picLocks noChangeAspect="1"/>
          </p:cNvPicPr>
          <p:nvPr/>
        </p:nvPicPr>
        <p:blipFill rotWithShape="1">
          <a:blip r:embed="rId2">
            <a:extLst>
              <a:ext uri="{28A0092B-C50C-407E-A947-70E740481C1C}">
                <a14:useLocalDpi xmlns:a14="http://schemas.microsoft.com/office/drawing/2010/main" val="0"/>
              </a:ext>
            </a:extLst>
          </a:blip>
          <a:srcRect t="21394" b="45059"/>
          <a:stretch/>
        </p:blipFill>
        <p:spPr>
          <a:xfrm>
            <a:off x="0" y="2010057"/>
            <a:ext cx="9144000" cy="3818842"/>
          </a:xfrm>
          <a:prstGeom prst="rect">
            <a:avLst/>
          </a:prstGeom>
        </p:spPr>
      </p:pic>
      <p:sp>
        <p:nvSpPr>
          <p:cNvPr id="9" name="TextBox 8"/>
          <p:cNvSpPr txBox="1"/>
          <p:nvPr/>
        </p:nvSpPr>
        <p:spPr>
          <a:xfrm>
            <a:off x="0" y="1415618"/>
            <a:ext cx="9144000" cy="584776"/>
          </a:xfrm>
          <a:prstGeom prst="rect">
            <a:avLst/>
          </a:prstGeom>
          <a:solidFill>
            <a:srgbClr val="B1D068"/>
          </a:solidFill>
        </p:spPr>
        <p:txBody>
          <a:bodyPr wrap="square" rtlCol="0">
            <a:spAutoFit/>
          </a:bodyPr>
          <a:lstStyle/>
          <a:p>
            <a:pPr algn="ctr" defTabSz="457200" fontAlgn="auto">
              <a:spcBef>
                <a:spcPts val="0"/>
              </a:spcBef>
              <a:spcAft>
                <a:spcPts val="0"/>
              </a:spcAft>
            </a:pPr>
            <a:endParaRPr lang="en-US" sz="3200" dirty="0">
              <a:solidFill>
                <a:prstClr val="black"/>
              </a:solidFill>
              <a:latin typeface="Helvetica Neue Light"/>
              <a:cs typeface="Helvetica Neue Light"/>
            </a:endParaRPr>
          </a:p>
        </p:txBody>
      </p:sp>
      <p:cxnSp>
        <p:nvCxnSpPr>
          <p:cNvPr id="10" name="Straight Connector 9"/>
          <p:cNvCxnSpPr/>
          <p:nvPr/>
        </p:nvCxnSpPr>
        <p:spPr>
          <a:xfrm>
            <a:off x="0" y="2010057"/>
            <a:ext cx="91440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0" y="1415618"/>
            <a:ext cx="9144000"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5842713"/>
            <a:ext cx="9144000" cy="0"/>
          </a:xfrm>
          <a:prstGeom prst="line">
            <a:avLst/>
          </a:pr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ISDS_logo-color-JPE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70" y="230801"/>
            <a:ext cx="1929238" cy="941468"/>
          </a:xfrm>
          <a:prstGeom prst="rect">
            <a:avLst/>
          </a:prstGeom>
        </p:spPr>
      </p:pic>
    </p:spTree>
    <p:extLst>
      <p:ext uri="{BB962C8B-B14F-4D97-AF65-F5344CB8AC3E}">
        <p14:creationId xmlns:p14="http://schemas.microsoft.com/office/powerpoint/2010/main" val="380833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077"/>
            <a:ext cx="8229600" cy="1143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ISDS_banner_no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1344379"/>
          </a:xfrm>
          <a:prstGeom prst="rect">
            <a:avLst/>
          </a:prstGeom>
        </p:spPr>
      </p:pic>
      <p:pic>
        <p:nvPicPr>
          <p:cNvPr id="8" name="Picture 7" descr="ISDS_logo-color-JPE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2440" y="5975434"/>
            <a:ext cx="1527105" cy="745227"/>
          </a:xfrm>
          <a:prstGeom prst="rect">
            <a:avLst/>
          </a:prstGeom>
        </p:spPr>
      </p:pic>
    </p:spTree>
    <p:extLst>
      <p:ext uri="{BB962C8B-B14F-4D97-AF65-F5344CB8AC3E}">
        <p14:creationId xmlns:p14="http://schemas.microsoft.com/office/powerpoint/2010/main" val="397413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77803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20823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45181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55287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637486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A01CE8-B84A-2C45-AC51-BB89250E2A96}" type="datetimeFigureOut">
              <a:rPr lang="en-US" smtClean="0">
                <a:solidFill>
                  <a:prstClr val="black">
                    <a:tint val="75000"/>
                  </a:prstClr>
                </a:solidFill>
                <a:latin typeface="Calibri"/>
              </a:rPr>
              <a:pPr/>
              <a:t>8/21/18</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2412B19-4F96-2F44-B99D-EDC72CEF4B3E}"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3534426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26988" y="0"/>
            <a:ext cx="66532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l" defTabSz="457200" rtl="0" eaLnBrk="0" fontAlgn="base" hangingPunct="0">
        <a:spcBef>
          <a:spcPct val="0"/>
        </a:spcBef>
        <a:spcAft>
          <a:spcPct val="0"/>
        </a:spcAft>
        <a:defRPr sz="3200" b="1" kern="1200">
          <a:solidFill>
            <a:srgbClr val="205372"/>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104" charset="0"/>
        <a:buChar char="•"/>
        <a:defRPr sz="3200" kern="1200">
          <a:solidFill>
            <a:schemeClr val="tx1"/>
          </a:solidFill>
          <a:latin typeface="Helvetica Neue"/>
          <a:ea typeface="ＭＳ Ｐゴシック" pitchFamily="-109" charset="-128"/>
          <a:cs typeface="Helvetica Neue"/>
        </a:defRPr>
      </a:lvl1pPr>
      <a:lvl2pPr marL="742950" indent="-285750" algn="l" defTabSz="457200" rtl="0" eaLnBrk="0" fontAlgn="base" hangingPunct="0">
        <a:spcBef>
          <a:spcPct val="20000"/>
        </a:spcBef>
        <a:spcAft>
          <a:spcPct val="0"/>
        </a:spcAft>
        <a:buFont typeface="Arial" pitchFamily="-104" charset="0"/>
        <a:buChar char="–"/>
        <a:defRPr sz="2800" kern="1200">
          <a:solidFill>
            <a:schemeClr val="tx1"/>
          </a:solidFill>
          <a:latin typeface="Helvetica Neue"/>
          <a:ea typeface="ＭＳ Ｐゴシック" pitchFamily="-109" charset="-128"/>
          <a:cs typeface="Helvetica Neue"/>
        </a:defRPr>
      </a:lvl2pPr>
      <a:lvl3pPr marL="1143000" indent="-228600" algn="l" defTabSz="457200" rtl="0" eaLnBrk="0" fontAlgn="base" hangingPunct="0">
        <a:spcBef>
          <a:spcPct val="20000"/>
        </a:spcBef>
        <a:spcAft>
          <a:spcPct val="0"/>
        </a:spcAft>
        <a:buFont typeface="Arial" pitchFamily="-104" charset="0"/>
        <a:buChar char="•"/>
        <a:defRPr sz="2400" kern="1200">
          <a:solidFill>
            <a:schemeClr val="tx1"/>
          </a:solidFill>
          <a:latin typeface="Helvetica Neue"/>
          <a:ea typeface="ＭＳ Ｐゴシック" pitchFamily="-109" charset="-128"/>
          <a:cs typeface="Helvetica Neue"/>
        </a:defRPr>
      </a:lvl3pPr>
      <a:lvl4pPr marL="1600200" indent="-228600" algn="l" defTabSz="457200" rtl="0" eaLnBrk="0" fontAlgn="base" hangingPunct="0">
        <a:spcBef>
          <a:spcPct val="20000"/>
        </a:spcBef>
        <a:spcAft>
          <a:spcPct val="0"/>
        </a:spcAft>
        <a:buFont typeface="Arial" pitchFamily="-104" charset="0"/>
        <a:buChar char="–"/>
        <a:defRPr sz="2000" kern="1200">
          <a:solidFill>
            <a:schemeClr val="tx1"/>
          </a:solidFill>
          <a:latin typeface="Helvetica Neue"/>
          <a:ea typeface="ＭＳ Ｐゴシック" pitchFamily="-109" charset="-128"/>
          <a:cs typeface="Helvetica Neue"/>
        </a:defRPr>
      </a:lvl4pPr>
      <a:lvl5pPr marL="2057400" indent="-228600" algn="l" defTabSz="457200" rtl="0" eaLnBrk="0" fontAlgn="base" hangingPunct="0">
        <a:spcBef>
          <a:spcPct val="20000"/>
        </a:spcBef>
        <a:spcAft>
          <a:spcPct val="0"/>
        </a:spcAft>
        <a:buFont typeface="Arial" pitchFamily="-104" charset="0"/>
        <a:buChar char="»"/>
        <a:defRPr sz="2000" kern="1200">
          <a:solidFill>
            <a:schemeClr val="tx1"/>
          </a:solidFill>
          <a:latin typeface="Helvetica Neue"/>
          <a:ea typeface="ＭＳ Ｐゴシック" pitchFamily="-109"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1C3578B-E41C-AB48-9C2C-8938882E56E7}" type="datetimeFigureOut">
              <a:rPr lang="en-US" smtClean="0">
                <a:solidFill>
                  <a:prstClr val="black">
                    <a:tint val="75000"/>
                  </a:prstClr>
                </a:solidFill>
                <a:latin typeface="Calibri"/>
              </a:rPr>
              <a:pPr defTabSz="457200" fontAlgn="auto">
                <a:spcBef>
                  <a:spcPts val="0"/>
                </a:spcBef>
                <a:spcAft>
                  <a:spcPts val="0"/>
                </a:spcAft>
              </a:pPr>
              <a:t>8/21/18</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DEB1C78C-8430-6E40-BFD2-8EDE7F85D318}" type="slidenum">
              <a:rPr lang="en-US" smtClean="0">
                <a:solidFill>
                  <a:prstClr val="black">
                    <a:tint val="75000"/>
                  </a:prstClr>
                </a:solidFill>
                <a:latin typeface="Calibri"/>
              </a:rPr>
              <a:pPr defTabSz="457200" fontAlgn="auto">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2336367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defTabSz="457200" rtl="0" eaLnBrk="1" latinLnBrk="0" hangingPunct="1">
        <a:spcBef>
          <a:spcPct val="0"/>
        </a:spcBef>
        <a:buNone/>
        <a:defRPr sz="4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healthsurveillance.org/"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healthsurveillance.org/NSSPCOP"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healthsurveillance.org/" TargetMode="External"/><Relationship Id="rId7" Type="http://schemas.openxmlformats.org/officeDocument/2006/relationships/hyperlink" Target="https://healthsurveillance.site-ym.com/new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healthsurveillance.site-ym.com/forums_engagement/Default.aspx?" TargetMode="External"/><Relationship Id="rId5" Type="http://schemas.openxmlformats.org/officeDocument/2006/relationships/hyperlink" Target="http://healthsurveillance.site-ym.com/search/" TargetMode="External"/><Relationship Id="rId4" Type="http://schemas.openxmlformats.org/officeDocument/2006/relationships/hyperlink" Target="https://healthsurveillance.site-ym.com/events/event_list.asp"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surveillancerepository.org/" TargetMode="External"/><Relationship Id="rId7" Type="http://schemas.openxmlformats.org/officeDocument/2006/relationships/hyperlink" Target="https://www.surveillancerepository.org/search/success-stories"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surveillancerepository.org/search/syndrome" TargetMode="External"/><Relationship Id="rId5" Type="http://schemas.openxmlformats.org/officeDocument/2006/relationships/hyperlink" Target="https://www.surveillancerepository.org/search/use-cases" TargetMode="External"/><Relationship Id="rId4" Type="http://schemas.openxmlformats.org/officeDocument/2006/relationships/hyperlink" Target="https://www.surveillancerepository.org/search/webinar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surveillancerepository.org/two-unique-syndromic-surveillance-systems-state-and-federal-collaboration-identify-spike-%E2%80%9Cvisit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urveillancerepository.org/justification-collecting-urgent-care-data-broaden-syndromic-surveillanc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healthsurveillance.org/events/event_list.asp"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www.healthsurveillance.org/group/MGWG" TargetMode="External"/><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c.gov/phcommunities/resourcekit/references.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www.cdc.gov/phcommunities/resourcekit/resources.html"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healthsurveillance.org/?page=conference"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hyperlink" Target="http://www.surveillancerepository.org/"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www.healthsurveillance.org/" TargetMode="External"/><Relationship Id="rId5" Type="http://schemas.openxmlformats.org/officeDocument/2006/relationships/hyperlink" Target="mailto:sdearth@syndromic.org" TargetMode="External"/><Relationship Id="rId4" Type="http://schemas.openxmlformats.org/officeDocument/2006/relationships/hyperlink" Target="mailto:ctong@syndromi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phcommunities/resourcekit/references.html#1"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healthsurveillance.org/NSSPCO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surveillance.org/NSSPCOP"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1066800" y="2743200"/>
            <a:ext cx="7010400" cy="213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pPr algn="ctr" eaLnBrk="1" hangingPunct="1"/>
            <a:r>
              <a:rPr lang="en-US" dirty="0">
                <a:latin typeface="Helvetica Neue" pitchFamily="-104" charset="0"/>
                <a:ea typeface="ＭＳ Ｐゴシック" pitchFamily="-104" charset="-128"/>
              </a:rPr>
              <a:t>Communities of Practice:</a:t>
            </a:r>
          </a:p>
          <a:p>
            <a:pPr algn="ctr" eaLnBrk="1" hangingPunct="1">
              <a:spcAft>
                <a:spcPts val="600"/>
              </a:spcAft>
            </a:pPr>
            <a:r>
              <a:rPr lang="en-US" dirty="0">
                <a:latin typeface="Helvetica Neue" pitchFamily="-104" charset="0"/>
                <a:ea typeface="ＭＳ Ｐゴシック" pitchFamily="-104" charset="-128"/>
              </a:rPr>
              <a:t>Advancing the Practice of Surveillance</a:t>
            </a:r>
          </a:p>
          <a:p>
            <a:pPr algn="ctr" eaLnBrk="1" hangingPunct="1"/>
            <a:r>
              <a:rPr lang="en-US" sz="2000" dirty="0">
                <a:solidFill>
                  <a:schemeClr val="tx1"/>
                </a:solidFill>
                <a:latin typeface="Helvetica Neue" pitchFamily="-104" charset="0"/>
                <a:ea typeface="ＭＳ Ｐゴシック" pitchFamily="-104" charset="-128"/>
              </a:rPr>
              <a:t>Thursday, August 23, 2018</a:t>
            </a:r>
          </a:p>
          <a:p>
            <a:pPr algn="ctr" eaLnBrk="1" hangingPunct="1"/>
            <a:r>
              <a:rPr lang="en-US" sz="2000" dirty="0">
                <a:solidFill>
                  <a:schemeClr val="tx1"/>
                </a:solidFill>
                <a:latin typeface="Helvetica Neue" pitchFamily="-104" charset="0"/>
                <a:ea typeface="ＭＳ Ｐゴシック" pitchFamily="-104" charset="-128"/>
              </a:rPr>
              <a:t>Public Health Informatics Conference</a:t>
            </a:r>
          </a:p>
          <a:p>
            <a:pPr algn="ctr" eaLnBrk="1" hangingPunct="1"/>
            <a:r>
              <a:rPr lang="en-US" sz="2000" dirty="0">
                <a:solidFill>
                  <a:schemeClr val="tx1"/>
                </a:solidFill>
                <a:latin typeface="Helvetica Neue" pitchFamily="-104" charset="0"/>
                <a:ea typeface="ＭＳ Ｐゴシック" pitchFamily="-104" charset="-128"/>
              </a:rPr>
              <a:t>Atlanta, GA</a:t>
            </a:r>
          </a:p>
          <a:p>
            <a:pPr algn="ctr" eaLnBrk="1" hangingPunct="1"/>
            <a:endParaRPr lang="en-US" dirty="0">
              <a:latin typeface="Helvetica Neue" pitchFamily="-104" charset="0"/>
              <a:ea typeface="ＭＳ Ｐゴシック" pitchFamily="-104" charset="-128"/>
            </a:endParaRPr>
          </a:p>
        </p:txBody>
      </p:sp>
      <p:sp>
        <p:nvSpPr>
          <p:cNvPr id="2" name="TextBox 1">
            <a:extLst>
              <a:ext uri="{FF2B5EF4-FFF2-40B4-BE49-F238E27FC236}">
                <a16:creationId xmlns:a16="http://schemas.microsoft.com/office/drawing/2014/main" id="{C77FBB69-9211-334A-9A71-A7F10A0CE23F}"/>
              </a:ext>
            </a:extLst>
          </p:cNvPr>
          <p:cNvSpPr txBox="1"/>
          <p:nvPr/>
        </p:nvSpPr>
        <p:spPr>
          <a:xfrm>
            <a:off x="5156200" y="4696667"/>
            <a:ext cx="3581400" cy="923330"/>
          </a:xfrm>
          <a:prstGeom prst="rect">
            <a:avLst/>
          </a:prstGeom>
          <a:noFill/>
        </p:spPr>
        <p:txBody>
          <a:bodyPr wrap="square" rtlCol="0">
            <a:spAutoFit/>
          </a:bodyPr>
          <a:lstStyle/>
          <a:p>
            <a:pPr algn="ctr" eaLnBrk="1" hangingPunct="1"/>
            <a:r>
              <a:rPr lang="en-US" dirty="0" err="1">
                <a:latin typeface="Helvetica Neue" pitchFamily="-104" charset="0"/>
                <a:ea typeface="ＭＳ Ｐゴシック" pitchFamily="-104" charset="-128"/>
              </a:rPr>
              <a:t>Shandy</a:t>
            </a:r>
            <a:r>
              <a:rPr lang="en-US" dirty="0">
                <a:latin typeface="Helvetica Neue" pitchFamily="-104" charset="0"/>
                <a:ea typeface="ＭＳ Ｐゴシック" pitchFamily="-104" charset="-128"/>
              </a:rPr>
              <a:t> Dearth, MPH</a:t>
            </a:r>
          </a:p>
          <a:p>
            <a:pPr algn="ctr" eaLnBrk="1" hangingPunct="1"/>
            <a:r>
              <a:rPr lang="en-US" dirty="0">
                <a:latin typeface="Helvetica Neue" pitchFamily="-104" charset="0"/>
                <a:ea typeface="ＭＳ Ｐゴシック" pitchFamily="-104" charset="-128"/>
              </a:rPr>
              <a:t>Executive Director,</a:t>
            </a:r>
          </a:p>
          <a:p>
            <a:pPr algn="ctr" eaLnBrk="1" hangingPunct="1"/>
            <a:r>
              <a:rPr lang="en-US" dirty="0">
                <a:latin typeface="Helvetica Neue" pitchFamily="-104" charset="0"/>
                <a:ea typeface="ＭＳ Ｐゴシック" pitchFamily="-104" charset="-128"/>
              </a:rPr>
              <a:t>ISDS</a:t>
            </a:r>
          </a:p>
        </p:txBody>
      </p:sp>
      <p:sp>
        <p:nvSpPr>
          <p:cNvPr id="4" name="TextBox 3">
            <a:extLst>
              <a:ext uri="{FF2B5EF4-FFF2-40B4-BE49-F238E27FC236}">
                <a16:creationId xmlns:a16="http://schemas.microsoft.com/office/drawing/2014/main" id="{5D625327-9DBF-0249-9497-4E52A2F55093}"/>
              </a:ext>
            </a:extLst>
          </p:cNvPr>
          <p:cNvSpPr txBox="1"/>
          <p:nvPr/>
        </p:nvSpPr>
        <p:spPr>
          <a:xfrm>
            <a:off x="406400" y="4681835"/>
            <a:ext cx="4343400" cy="923330"/>
          </a:xfrm>
          <a:prstGeom prst="rect">
            <a:avLst/>
          </a:prstGeom>
          <a:noFill/>
        </p:spPr>
        <p:txBody>
          <a:bodyPr wrap="square" rtlCol="0">
            <a:spAutoFit/>
          </a:bodyPr>
          <a:lstStyle/>
          <a:p>
            <a:pPr algn="ctr" eaLnBrk="1" hangingPunct="1"/>
            <a:r>
              <a:rPr lang="en-US" dirty="0">
                <a:latin typeface="Helvetica Neue" pitchFamily="-104" charset="0"/>
                <a:ea typeface="ＭＳ Ｐゴシック" pitchFamily="-104" charset="-128"/>
              </a:rPr>
              <a:t>Catherine Tong, MPH</a:t>
            </a:r>
          </a:p>
          <a:p>
            <a:pPr algn="ctr" eaLnBrk="1" hangingPunct="1"/>
            <a:r>
              <a:rPr lang="en-US" dirty="0">
                <a:latin typeface="Helvetica Neue" pitchFamily="-104" charset="0"/>
                <a:ea typeface="ＭＳ Ｐゴシック" pitchFamily="-104" charset="-128"/>
              </a:rPr>
              <a:t>Program Coordinator,</a:t>
            </a:r>
          </a:p>
          <a:p>
            <a:pPr algn="ctr" eaLnBrk="1" hangingPunct="1"/>
            <a:r>
              <a:rPr lang="en-US" dirty="0">
                <a:latin typeface="Helvetica Neue" pitchFamily="-104" charset="0"/>
                <a:ea typeface="ＭＳ Ｐゴシック" pitchFamily="-104" charset="-128"/>
              </a:rPr>
              <a:t>ISDS</a:t>
            </a:r>
          </a:p>
        </p:txBody>
      </p:sp>
    </p:spTree>
    <p:extLst>
      <p:ext uri="{BB962C8B-B14F-4D97-AF65-F5344CB8AC3E}">
        <p14:creationId xmlns:p14="http://schemas.microsoft.com/office/powerpoint/2010/main" val="2540652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9F443-1F26-2147-96A0-0CF1B5277E6E}"/>
              </a:ext>
            </a:extLst>
          </p:cNvPr>
          <p:cNvSpPr>
            <a:spLocks noGrp="1"/>
          </p:cNvSpPr>
          <p:nvPr>
            <p:ph idx="1"/>
          </p:nvPr>
        </p:nvSpPr>
        <p:spPr/>
        <p:txBody>
          <a:bodyPr anchor="ctr"/>
          <a:lstStyle/>
          <a:p>
            <a:pPr marL="0" indent="0" algn="ctr">
              <a:buNone/>
            </a:pPr>
            <a:r>
              <a:rPr lang="en-US" dirty="0"/>
              <a:t>What are your </a:t>
            </a:r>
            <a:r>
              <a:rPr lang="en-US" b="1" dirty="0"/>
              <a:t>reasons for participating</a:t>
            </a:r>
            <a:r>
              <a:rPr lang="en-US" dirty="0"/>
              <a:t> in a Community of Practice?</a:t>
            </a:r>
            <a:endParaRPr lang="en-US" b="1" dirty="0"/>
          </a:p>
        </p:txBody>
      </p:sp>
      <p:sp>
        <p:nvSpPr>
          <p:cNvPr id="4" name="Title 1">
            <a:extLst>
              <a:ext uri="{FF2B5EF4-FFF2-40B4-BE49-F238E27FC236}">
                <a16:creationId xmlns:a16="http://schemas.microsoft.com/office/drawing/2014/main" id="{37979F0D-058C-C240-B081-A0290980DB70}"/>
              </a:ext>
            </a:extLst>
          </p:cNvPr>
          <p:cNvSpPr>
            <a:spLocks noGrp="1"/>
          </p:cNvSpPr>
          <p:nvPr>
            <p:ph type="title"/>
          </p:nvPr>
        </p:nvSpPr>
        <p:spPr>
          <a:xfrm>
            <a:off x="457200" y="152400"/>
            <a:ext cx="4953000" cy="990600"/>
          </a:xfrm>
        </p:spPr>
        <p:txBody>
          <a:bodyPr>
            <a:normAutofit/>
          </a:bodyPr>
          <a:lstStyle/>
          <a:p>
            <a:r>
              <a:rPr lang="en-US" dirty="0"/>
              <a:t>Discussion</a:t>
            </a:r>
            <a:endParaRPr lang="en-US" dirty="0">
              <a:latin typeface="Helvetica"/>
              <a:cs typeface="Helvetica"/>
            </a:endParaRPr>
          </a:p>
        </p:txBody>
      </p:sp>
    </p:spTree>
    <p:extLst>
      <p:ext uri="{BB962C8B-B14F-4D97-AF65-F5344CB8AC3E}">
        <p14:creationId xmlns:p14="http://schemas.microsoft.com/office/powerpoint/2010/main" val="3526822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A85B3CB-EA42-524C-B4A2-AA1E43C0EEA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0520" y="1240077"/>
            <a:ext cx="8642961" cy="5617924"/>
          </a:xfrm>
        </p:spPr>
      </p:pic>
      <p:sp>
        <p:nvSpPr>
          <p:cNvPr id="6" name="Title 1">
            <a:extLst>
              <a:ext uri="{FF2B5EF4-FFF2-40B4-BE49-F238E27FC236}">
                <a16:creationId xmlns:a16="http://schemas.microsoft.com/office/drawing/2014/main" id="{E4F75B2E-D70C-E140-BB9C-3D9AADDDF219}"/>
              </a:ext>
            </a:extLst>
          </p:cNvPr>
          <p:cNvSpPr>
            <a:spLocks noGrp="1"/>
          </p:cNvSpPr>
          <p:nvPr>
            <p:ph type="title"/>
          </p:nvPr>
        </p:nvSpPr>
        <p:spPr>
          <a:xfrm>
            <a:off x="457200" y="152400"/>
            <a:ext cx="6248400" cy="990600"/>
          </a:xfrm>
        </p:spPr>
        <p:txBody>
          <a:bodyPr>
            <a:normAutofit fontScale="90000"/>
          </a:bodyPr>
          <a:lstStyle/>
          <a:p>
            <a:r>
              <a:rPr lang="en-US" dirty="0"/>
              <a:t>NSSP</a:t>
            </a:r>
            <a:br>
              <a:rPr lang="en-US" dirty="0"/>
            </a:br>
            <a:r>
              <a:rPr lang="en-US" dirty="0"/>
              <a:t>Community of Practice</a:t>
            </a:r>
            <a:endParaRPr lang="en-US" dirty="0">
              <a:latin typeface="Helvetica"/>
              <a:cs typeface="Helvetica"/>
            </a:endParaRPr>
          </a:p>
        </p:txBody>
      </p:sp>
    </p:spTree>
    <p:extLst>
      <p:ext uri="{BB962C8B-B14F-4D97-AF65-F5344CB8AC3E}">
        <p14:creationId xmlns:p14="http://schemas.microsoft.com/office/powerpoint/2010/main" val="394671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8A31A1-AD5D-204F-8226-0E23AE26D9FE}"/>
              </a:ext>
            </a:extLst>
          </p:cNvPr>
          <p:cNvSpPr>
            <a:spLocks noGrp="1"/>
          </p:cNvSpPr>
          <p:nvPr>
            <p:ph idx="1"/>
          </p:nvPr>
        </p:nvSpPr>
        <p:spPr>
          <a:xfrm>
            <a:off x="457200" y="1801374"/>
            <a:ext cx="5791200" cy="3657599"/>
          </a:xfrm>
        </p:spPr>
        <p:txBody>
          <a:bodyPr/>
          <a:lstStyle/>
          <a:p>
            <a:pPr marL="0" indent="0">
              <a:buNone/>
            </a:pPr>
            <a:r>
              <a:rPr lang="en-US" dirty="0"/>
              <a:t>Register for a free account on </a:t>
            </a:r>
            <a:r>
              <a:rPr lang="en-US" dirty="0">
                <a:hlinkClick r:id="rId3"/>
              </a:rPr>
              <a:t>www.healthsurveillance.org</a:t>
            </a:r>
            <a:endParaRPr lang="en-US" dirty="0"/>
          </a:p>
          <a:p>
            <a:pPr marL="0" indent="0">
              <a:buNone/>
            </a:pPr>
            <a:endParaRPr lang="en-US" dirty="0"/>
          </a:p>
        </p:txBody>
      </p:sp>
      <p:pic>
        <p:nvPicPr>
          <p:cNvPr id="5" name="Picture 4">
            <a:extLst>
              <a:ext uri="{FF2B5EF4-FFF2-40B4-BE49-F238E27FC236}">
                <a16:creationId xmlns:a16="http://schemas.microsoft.com/office/drawing/2014/main" id="{0ED794F7-3918-4F48-8BB8-E5CFC459ED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1060" y="3005293"/>
            <a:ext cx="3890149" cy="2453680"/>
          </a:xfrm>
          <a:prstGeom prst="rect">
            <a:avLst/>
          </a:prstGeom>
        </p:spPr>
      </p:pic>
      <p:sp>
        <p:nvSpPr>
          <p:cNvPr id="6" name="TextBox 5">
            <a:extLst>
              <a:ext uri="{FF2B5EF4-FFF2-40B4-BE49-F238E27FC236}">
                <a16:creationId xmlns:a16="http://schemas.microsoft.com/office/drawing/2014/main" id="{FF4B01EB-A3F2-8541-8DE1-71AF842BA5DE}"/>
              </a:ext>
            </a:extLst>
          </p:cNvPr>
          <p:cNvSpPr txBox="1"/>
          <p:nvPr/>
        </p:nvSpPr>
        <p:spPr>
          <a:xfrm>
            <a:off x="475861" y="3630173"/>
            <a:ext cx="7467600" cy="2831544"/>
          </a:xfrm>
          <a:prstGeom prst="rect">
            <a:avLst/>
          </a:prstGeom>
          <a:noFill/>
        </p:spPr>
        <p:txBody>
          <a:bodyPr wrap="square" rtlCol="0">
            <a:spAutoFit/>
          </a:bodyPr>
          <a:lstStyle/>
          <a:p>
            <a:r>
              <a:rPr lang="en-US" sz="3200" dirty="0">
                <a:latin typeface="Helvetica Neue"/>
                <a:ea typeface="ＭＳ Ｐゴシック" pitchFamily="-109" charset="-128"/>
                <a:cs typeface="Helvetica Neue"/>
              </a:rPr>
              <a:t>Join the NSSP </a:t>
            </a:r>
          </a:p>
          <a:p>
            <a:r>
              <a:rPr lang="en-US" sz="3200" dirty="0">
                <a:latin typeface="Helvetica Neue"/>
                <a:ea typeface="ＭＳ Ｐゴシック" pitchFamily="-109" charset="-128"/>
                <a:cs typeface="Helvetica Neue"/>
              </a:rPr>
              <a:t>Community of </a:t>
            </a:r>
          </a:p>
          <a:p>
            <a:r>
              <a:rPr lang="en-US" sz="3200" dirty="0">
                <a:latin typeface="Helvetica Neue"/>
                <a:ea typeface="ＭＳ Ｐゴシック" pitchFamily="-109" charset="-128"/>
                <a:cs typeface="Helvetica Neue"/>
              </a:rPr>
              <a:t>Practice Group</a:t>
            </a:r>
          </a:p>
          <a:p>
            <a:r>
              <a:rPr lang="en-US" sz="3200" dirty="0">
                <a:latin typeface="Helvetica Neue"/>
                <a:ea typeface="ＭＳ Ｐゴシック" pitchFamily="-109" charset="-128"/>
                <a:cs typeface="Helvetica Neue"/>
              </a:rPr>
              <a:t> (</a:t>
            </a:r>
            <a:r>
              <a:rPr lang="en-US" sz="3200" dirty="0">
                <a:latin typeface="Helvetica Neue"/>
                <a:ea typeface="ＭＳ Ｐゴシック" pitchFamily="-109" charset="-128"/>
                <a:cs typeface="Helvetica Neue"/>
                <a:hlinkClick r:id="rId5"/>
              </a:rPr>
              <a:t>www.healthsurveillance.org/NSSPCOP</a:t>
            </a:r>
            <a:r>
              <a:rPr lang="en-US" sz="3200" dirty="0">
                <a:latin typeface="Helvetica Neue"/>
                <a:ea typeface="ＭＳ Ｐゴシック" pitchFamily="-109" charset="-128"/>
                <a:cs typeface="Helvetica Neue"/>
              </a:rPr>
              <a:t>)</a:t>
            </a:r>
          </a:p>
          <a:p>
            <a:endParaRPr lang="en-US" dirty="0"/>
          </a:p>
        </p:txBody>
      </p:sp>
      <p:sp>
        <p:nvSpPr>
          <p:cNvPr id="7" name="Title 1">
            <a:extLst>
              <a:ext uri="{FF2B5EF4-FFF2-40B4-BE49-F238E27FC236}">
                <a16:creationId xmlns:a16="http://schemas.microsoft.com/office/drawing/2014/main" id="{352CCC51-564B-0946-AE37-0AC9C202B4BD}"/>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How do you join the NSSP CoP?</a:t>
            </a:r>
            <a:endParaRPr lang="en-US" dirty="0">
              <a:latin typeface="Helvetica"/>
              <a:cs typeface="Helvetica"/>
            </a:endParaRPr>
          </a:p>
        </p:txBody>
      </p:sp>
    </p:spTree>
    <p:extLst>
      <p:ext uri="{BB962C8B-B14F-4D97-AF65-F5344CB8AC3E}">
        <p14:creationId xmlns:p14="http://schemas.microsoft.com/office/powerpoint/2010/main" val="2809587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78C12-A2E0-C045-B4A7-DF909999A900}"/>
              </a:ext>
            </a:extLst>
          </p:cNvPr>
          <p:cNvSpPr>
            <a:spLocks noGrp="1"/>
          </p:cNvSpPr>
          <p:nvPr>
            <p:ph idx="1"/>
          </p:nvPr>
        </p:nvSpPr>
        <p:spPr>
          <a:xfrm>
            <a:off x="457200" y="1722437"/>
            <a:ext cx="8229600" cy="4830763"/>
          </a:xfrm>
        </p:spPr>
        <p:txBody>
          <a:bodyPr numCol="1"/>
          <a:lstStyle/>
          <a:p>
            <a:pPr marL="0" indent="0">
              <a:buNone/>
            </a:pPr>
            <a:r>
              <a:rPr lang="en-US" sz="2800" b="1" dirty="0">
                <a:solidFill>
                  <a:schemeClr val="accent2"/>
                </a:solidFill>
              </a:rPr>
              <a:t>		</a:t>
            </a:r>
            <a:r>
              <a:rPr lang="en-US" sz="2800" b="1" dirty="0">
                <a:solidFill>
                  <a:srgbClr val="B01C24"/>
                </a:solidFill>
              </a:rPr>
              <a:t>379 Members </a:t>
            </a:r>
          </a:p>
          <a:p>
            <a:pPr marL="0" indent="0">
              <a:buNone/>
            </a:pPr>
            <a:endParaRPr lang="en-US" sz="1800" dirty="0"/>
          </a:p>
          <a:p>
            <a:pPr marL="0" indent="0">
              <a:buNone/>
            </a:pPr>
            <a:endParaRPr lang="en-US" sz="1600" dirty="0"/>
          </a:p>
          <a:p>
            <a:pPr marL="0" indent="0">
              <a:buNone/>
            </a:pPr>
            <a:r>
              <a:rPr lang="en-US" sz="2800" b="1" dirty="0">
                <a:solidFill>
                  <a:srgbClr val="00B0F0"/>
                </a:solidFill>
              </a:rPr>
              <a:t>6</a:t>
            </a:r>
            <a:r>
              <a:rPr lang="en-US" sz="1800" b="1" dirty="0"/>
              <a:t> Committees</a:t>
            </a:r>
          </a:p>
          <a:p>
            <a:pPr marL="0" indent="0">
              <a:buNone/>
            </a:pPr>
            <a:r>
              <a:rPr lang="en-US" sz="2800" b="1" dirty="0">
                <a:solidFill>
                  <a:srgbClr val="00B0F0"/>
                </a:solidFill>
              </a:rPr>
              <a:t>1</a:t>
            </a:r>
            <a:r>
              <a:rPr lang="en-US" sz="1800" b="1" dirty="0"/>
              <a:t> Sub-Committee</a:t>
            </a:r>
          </a:p>
          <a:p>
            <a:pPr marL="0" indent="0">
              <a:buNone/>
            </a:pPr>
            <a:r>
              <a:rPr lang="en-US" sz="2800" b="1" dirty="0">
                <a:solidFill>
                  <a:srgbClr val="00B0F0"/>
                </a:solidFill>
              </a:rPr>
              <a:t>3</a:t>
            </a:r>
            <a:r>
              <a:rPr lang="en-US" sz="1800" b="1" dirty="0"/>
              <a:t> Workgroups</a:t>
            </a:r>
            <a:endParaRPr lang="en-US" sz="1800" dirty="0"/>
          </a:p>
          <a:p>
            <a:pPr marL="0" indent="0">
              <a:buNone/>
            </a:pPr>
            <a:r>
              <a:rPr lang="en-US" sz="1800" dirty="0"/>
              <a:t> </a:t>
            </a:r>
          </a:p>
          <a:p>
            <a:pPr marL="0" indent="0">
              <a:buNone/>
            </a:pPr>
            <a:endParaRPr lang="en-US" sz="1800" b="1" dirty="0">
              <a:highlight>
                <a:srgbClr val="FFFF00"/>
              </a:highlight>
            </a:endParaRPr>
          </a:p>
          <a:p>
            <a:pPr marL="0" indent="0">
              <a:buNone/>
            </a:pPr>
            <a:r>
              <a:rPr lang="en-US" sz="2800" b="1" dirty="0">
                <a:solidFill>
                  <a:srgbClr val="ADDB7B"/>
                </a:solidFill>
              </a:rPr>
              <a:t>		139</a:t>
            </a:r>
            <a:r>
              <a:rPr lang="en-US" sz="1800" b="1" dirty="0"/>
              <a:t> Group and Community of Practice Calls</a:t>
            </a:r>
            <a:endParaRPr lang="en-US" sz="1800" dirty="0"/>
          </a:p>
          <a:p>
            <a:endParaRPr lang="en-US" sz="1800" dirty="0"/>
          </a:p>
        </p:txBody>
      </p:sp>
      <p:sp>
        <p:nvSpPr>
          <p:cNvPr id="4" name="Title 1">
            <a:extLst>
              <a:ext uri="{FF2B5EF4-FFF2-40B4-BE49-F238E27FC236}">
                <a16:creationId xmlns:a16="http://schemas.microsoft.com/office/drawing/2014/main" id="{5959E587-B4D9-044C-989C-FCEE015BB3AA}"/>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a:t>
            </a:r>
            <a:r>
              <a:rPr lang="en-US" dirty="0" err="1"/>
              <a:t>CoP</a:t>
            </a:r>
            <a:r>
              <a:rPr lang="en-US" dirty="0"/>
              <a:t> Accomplishments</a:t>
            </a:r>
            <a:endParaRPr lang="en-US" dirty="0">
              <a:latin typeface="Helvetica"/>
              <a:cs typeface="Helvetica"/>
            </a:endParaRPr>
          </a:p>
        </p:txBody>
      </p:sp>
      <p:pic>
        <p:nvPicPr>
          <p:cNvPr id="5" name="Graphic 4" descr="Users">
            <a:extLst>
              <a:ext uri="{FF2B5EF4-FFF2-40B4-BE49-F238E27FC236}">
                <a16:creationId xmlns:a16="http://schemas.microsoft.com/office/drawing/2014/main" id="{A8816A74-5DE2-6E4D-81DC-4083EC63017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1600200"/>
            <a:ext cx="914400" cy="914400"/>
          </a:xfrm>
          <a:prstGeom prst="rect">
            <a:avLst/>
          </a:prstGeom>
        </p:spPr>
      </p:pic>
      <p:pic>
        <p:nvPicPr>
          <p:cNvPr id="7" name="Picture 6">
            <a:extLst>
              <a:ext uri="{FF2B5EF4-FFF2-40B4-BE49-F238E27FC236}">
                <a16:creationId xmlns:a16="http://schemas.microsoft.com/office/drawing/2014/main" id="{7BEBC6A3-68AC-1B4A-80DD-C0592EB84D80}"/>
              </a:ext>
            </a:extLst>
          </p:cNvPr>
          <p:cNvPicPr>
            <a:picLocks noChangeAspect="1"/>
          </p:cNvPicPr>
          <p:nvPr/>
        </p:nvPicPr>
        <p:blipFill rotWithShape="1">
          <a:blip r:embed="rId5">
            <a:extLst>
              <a:ext uri="{28A0092B-C50C-407E-A947-70E740481C1C}">
                <a14:useLocalDpi xmlns:a14="http://schemas.microsoft.com/office/drawing/2010/main" val="0"/>
              </a:ext>
            </a:extLst>
          </a:blip>
          <a:srcRect b="3432"/>
          <a:stretch/>
        </p:blipFill>
        <p:spPr>
          <a:xfrm>
            <a:off x="2667000" y="2601097"/>
            <a:ext cx="5898240" cy="2199503"/>
          </a:xfrm>
          <a:prstGeom prst="rect">
            <a:avLst/>
          </a:prstGeom>
        </p:spPr>
      </p:pic>
      <p:pic>
        <p:nvPicPr>
          <p:cNvPr id="9" name="Graphic 8" descr="Receiver">
            <a:extLst>
              <a:ext uri="{FF2B5EF4-FFF2-40B4-BE49-F238E27FC236}">
                <a16:creationId xmlns:a16="http://schemas.microsoft.com/office/drawing/2014/main" id="{39E50E13-2DFF-734A-A5BD-38CE721361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600" y="4800600"/>
            <a:ext cx="609600" cy="609600"/>
          </a:xfrm>
          <a:prstGeom prst="rect">
            <a:avLst/>
          </a:prstGeom>
        </p:spPr>
      </p:pic>
    </p:spTree>
    <p:extLst>
      <p:ext uri="{BB962C8B-B14F-4D97-AF65-F5344CB8AC3E}">
        <p14:creationId xmlns:p14="http://schemas.microsoft.com/office/powerpoint/2010/main" val="46564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78C12-A2E0-C045-B4A7-DF909999A900}"/>
              </a:ext>
            </a:extLst>
          </p:cNvPr>
          <p:cNvSpPr>
            <a:spLocks noGrp="1"/>
          </p:cNvSpPr>
          <p:nvPr>
            <p:ph idx="1"/>
          </p:nvPr>
        </p:nvSpPr>
        <p:spPr>
          <a:xfrm>
            <a:off x="457200" y="1371600"/>
            <a:ext cx="8229600" cy="5410200"/>
          </a:xfrm>
        </p:spPr>
        <p:txBody>
          <a:bodyPr numCol="2" spcCol="182880"/>
          <a:lstStyle/>
          <a:p>
            <a:pPr marL="0" indent="0">
              <a:buNone/>
            </a:pPr>
            <a:r>
              <a:rPr lang="en-US" sz="2000" b="1" dirty="0"/>
              <a:t>Knowledge Sharing</a:t>
            </a:r>
          </a:p>
          <a:p>
            <a:pPr marL="0" indent="0">
              <a:buNone/>
            </a:pPr>
            <a:r>
              <a:rPr lang="en-US" sz="2000" b="1" dirty="0"/>
              <a:t>Events</a:t>
            </a:r>
          </a:p>
          <a:p>
            <a:pPr>
              <a:buFont typeface="Wingdings" pitchFamily="2" charset="2"/>
              <a:buChar char="v"/>
            </a:pPr>
            <a:r>
              <a:rPr lang="en-US" sz="1800" dirty="0"/>
              <a:t>Webinars</a:t>
            </a:r>
          </a:p>
          <a:p>
            <a:pPr lvl="1">
              <a:buFont typeface="Arial" panose="020B0604020202020204" pitchFamily="34" charset="0"/>
              <a:buChar char="•"/>
            </a:pPr>
            <a:r>
              <a:rPr lang="en-US" sz="1600" dirty="0"/>
              <a:t>Opioid Surveillance Webinar Series</a:t>
            </a:r>
          </a:p>
          <a:p>
            <a:pPr lvl="1">
              <a:buFont typeface="Arial" panose="020B0604020202020204" pitchFamily="34" charset="0"/>
              <a:buChar char="•"/>
            </a:pPr>
            <a:r>
              <a:rPr lang="en-US" sz="1600" dirty="0"/>
              <a:t>Public Health Data and the Law</a:t>
            </a:r>
          </a:p>
          <a:p>
            <a:pPr lvl="1">
              <a:buFont typeface="Arial" panose="020B0604020202020204" pitchFamily="34" charset="0"/>
              <a:buChar char="•"/>
            </a:pPr>
            <a:r>
              <a:rPr lang="en-US" sz="1600" dirty="0"/>
              <a:t>Update on Digital Bridge Electronic Case Reporting</a:t>
            </a:r>
          </a:p>
          <a:p>
            <a:pPr lvl="1">
              <a:buFont typeface="Arial" panose="020B0604020202020204" pitchFamily="34" charset="0"/>
              <a:buChar char="•"/>
            </a:pPr>
            <a:r>
              <a:rPr lang="en-US" sz="1600" dirty="0"/>
              <a:t>Virtual Speed Networking Event with the Analytic Solutions Committee</a:t>
            </a:r>
          </a:p>
          <a:p>
            <a:pPr marL="0" indent="0">
              <a:buNone/>
            </a:pPr>
            <a:endParaRPr lang="en-US" sz="1100" dirty="0"/>
          </a:p>
          <a:p>
            <a:pPr marL="0" indent="0">
              <a:buNone/>
            </a:pPr>
            <a:r>
              <a:rPr lang="en-US" sz="2000" b="1" dirty="0"/>
              <a:t>Trainings</a:t>
            </a:r>
          </a:p>
          <a:p>
            <a:pPr>
              <a:buFontTx/>
              <a:buChar char="-"/>
            </a:pPr>
            <a:r>
              <a:rPr lang="en-US" sz="1600" dirty="0"/>
              <a:t>R Group for Biosurveillance calls</a:t>
            </a:r>
          </a:p>
          <a:p>
            <a:pPr>
              <a:buFontTx/>
              <a:buChar char="-"/>
            </a:pPr>
            <a:r>
              <a:rPr lang="en-US" sz="1600" dirty="0"/>
              <a:t>ESSENCE Trainings and Q &amp; A’s</a:t>
            </a:r>
          </a:p>
          <a:p>
            <a:pPr>
              <a:buFontTx/>
              <a:buChar char="-"/>
            </a:pPr>
            <a:r>
              <a:rPr lang="en-US" sz="1600" dirty="0"/>
              <a:t>What is a success story and how do I write one?</a:t>
            </a:r>
          </a:p>
          <a:p>
            <a:pPr>
              <a:buFontTx/>
              <a:buChar char="-"/>
            </a:pPr>
            <a:r>
              <a:rPr lang="en-US" sz="1600" dirty="0"/>
              <a:t>NSSP’s Master Facility Table (MFT) Module Overview</a:t>
            </a:r>
          </a:p>
          <a:p>
            <a:pPr marL="0" indent="0">
              <a:buNone/>
            </a:pPr>
            <a:r>
              <a:rPr lang="en-US" sz="2000" b="1" dirty="0"/>
              <a:t>Collaboration</a:t>
            </a:r>
          </a:p>
          <a:p>
            <a:pPr>
              <a:buFont typeface="Wingdings" pitchFamily="2" charset="2"/>
              <a:buChar char="v"/>
            </a:pPr>
            <a:r>
              <a:rPr lang="en-US" sz="1800" dirty="0"/>
              <a:t>Urgent Care Justification Workgroup (now Sub-Committee) and the Literature Review Sub-Committee for a conference abstract</a:t>
            </a:r>
          </a:p>
          <a:p>
            <a:pPr>
              <a:buFont typeface="Wingdings" pitchFamily="2" charset="2"/>
              <a:buChar char="v"/>
            </a:pPr>
            <a:r>
              <a:rPr lang="en-US" sz="1800" dirty="0"/>
              <a:t>Metadata Visualization Application Workgroup and the R Group for Biosurveillance for a proof of concept tool on visualizing data quality and EHR vendor information across jurisdictions</a:t>
            </a:r>
          </a:p>
        </p:txBody>
      </p:sp>
      <p:sp>
        <p:nvSpPr>
          <p:cNvPr id="4" name="Title 1">
            <a:extLst>
              <a:ext uri="{FF2B5EF4-FFF2-40B4-BE49-F238E27FC236}">
                <a16:creationId xmlns:a16="http://schemas.microsoft.com/office/drawing/2014/main" id="{5959E587-B4D9-044C-989C-FCEE015BB3AA}"/>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a:t>
            </a:r>
            <a:r>
              <a:rPr lang="en-US" dirty="0" err="1"/>
              <a:t>CoP</a:t>
            </a:r>
            <a:r>
              <a:rPr lang="en-US" dirty="0"/>
              <a:t> Accomplishments</a:t>
            </a:r>
            <a:endParaRPr lang="en-US" dirty="0">
              <a:latin typeface="Helvetica"/>
              <a:cs typeface="Helvetica"/>
            </a:endParaRPr>
          </a:p>
        </p:txBody>
      </p:sp>
    </p:spTree>
    <p:extLst>
      <p:ext uri="{BB962C8B-B14F-4D97-AF65-F5344CB8AC3E}">
        <p14:creationId xmlns:p14="http://schemas.microsoft.com/office/powerpoint/2010/main" val="2711252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447800"/>
            <a:ext cx="8229600" cy="4525963"/>
          </a:xfrm>
        </p:spPr>
        <p:txBody>
          <a:bodyPr/>
          <a:lstStyle/>
          <a:p>
            <a:pPr>
              <a:spcAft>
                <a:spcPts val="600"/>
              </a:spcAft>
              <a:buFontTx/>
              <a:buChar char="-"/>
            </a:pPr>
            <a:r>
              <a:rPr lang="en-US" dirty="0"/>
              <a:t>Virtual meeting space and tools on </a:t>
            </a:r>
            <a:r>
              <a:rPr lang="en-US" dirty="0">
                <a:hlinkClick r:id="rId3"/>
              </a:rPr>
              <a:t>www.healthsurveillance.org</a:t>
            </a:r>
            <a:endParaRPr lang="en-US" dirty="0"/>
          </a:p>
          <a:p>
            <a:pPr lvl="1">
              <a:buFont typeface="Arial" panose="020B0604020202020204" pitchFamily="34" charset="0"/>
              <a:buChar char="•"/>
            </a:pPr>
            <a:r>
              <a:rPr lang="en-US" sz="2600" dirty="0"/>
              <a:t>Community &amp; Group </a:t>
            </a:r>
            <a:r>
              <a:rPr lang="en-US" sz="2600" dirty="0">
                <a:hlinkClick r:id="rId4"/>
              </a:rPr>
              <a:t>Calendars</a:t>
            </a:r>
            <a:endParaRPr lang="en-US" sz="2600" dirty="0"/>
          </a:p>
          <a:p>
            <a:pPr lvl="1">
              <a:buFont typeface="Arial" panose="020B0604020202020204" pitchFamily="34" charset="0"/>
              <a:buChar char="•"/>
            </a:pPr>
            <a:r>
              <a:rPr lang="en-US" sz="2600" dirty="0">
                <a:hlinkClick r:id="rId5"/>
              </a:rPr>
              <a:t>Member</a:t>
            </a:r>
          </a:p>
          <a:p>
            <a:pPr marL="457200" lvl="1" indent="0">
              <a:buNone/>
            </a:pPr>
            <a:r>
              <a:rPr lang="en-US" sz="2600" dirty="0">
                <a:hlinkClick r:id="rId5"/>
              </a:rPr>
              <a:t>   Directory</a:t>
            </a:r>
            <a:endParaRPr lang="en-US" sz="2600" dirty="0"/>
          </a:p>
          <a:p>
            <a:pPr lvl="1">
              <a:buFont typeface="Arial" panose="020B0604020202020204" pitchFamily="34" charset="0"/>
              <a:buChar char="•"/>
            </a:pPr>
            <a:r>
              <a:rPr lang="en-US" sz="2600" dirty="0">
                <a:hlinkClick r:id="rId6"/>
              </a:rPr>
              <a:t>Forums</a:t>
            </a:r>
            <a:endParaRPr lang="en-US" sz="2600" dirty="0"/>
          </a:p>
          <a:p>
            <a:pPr lvl="1">
              <a:buFont typeface="Arial" panose="020B0604020202020204" pitchFamily="34" charset="0"/>
              <a:buChar char="•"/>
            </a:pPr>
            <a:r>
              <a:rPr lang="en-US" sz="2600" dirty="0"/>
              <a:t>Shared </a:t>
            </a:r>
          </a:p>
          <a:p>
            <a:pPr marL="457200" lvl="1" indent="0">
              <a:buNone/>
            </a:pPr>
            <a:r>
              <a:rPr lang="en-US" sz="2600" dirty="0"/>
              <a:t>   Documents</a:t>
            </a:r>
          </a:p>
          <a:p>
            <a:pPr lvl="1">
              <a:buFont typeface="Arial" panose="020B0604020202020204" pitchFamily="34" charset="0"/>
              <a:buChar char="•"/>
            </a:pPr>
            <a:r>
              <a:rPr lang="en-US" sz="2600" dirty="0">
                <a:hlinkClick r:id="rId7"/>
              </a:rPr>
              <a:t>Latest News</a:t>
            </a:r>
            <a:endParaRPr lang="en-US" sz="2600" dirty="0"/>
          </a:p>
          <a:p>
            <a:pPr lvl="1">
              <a:buFont typeface="Arial" panose="020B0604020202020204" pitchFamily="34" charset="0"/>
              <a:buChar char="•"/>
            </a:pPr>
            <a:r>
              <a:rPr lang="en-US" sz="2600" dirty="0"/>
              <a:t>Messaging</a:t>
            </a:r>
          </a:p>
        </p:txBody>
      </p:sp>
      <p:pic>
        <p:nvPicPr>
          <p:cNvPr id="6" name="Picture 5">
            <a:extLst>
              <a:ext uri="{FF2B5EF4-FFF2-40B4-BE49-F238E27FC236}">
                <a16:creationId xmlns:a16="http://schemas.microsoft.com/office/drawing/2014/main" id="{872D8286-1096-3D4F-A5FC-EEDECB4557A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73060" y="3276600"/>
            <a:ext cx="5466140" cy="3152110"/>
          </a:xfrm>
          <a:prstGeom prst="rect">
            <a:avLst/>
          </a:prstGeom>
        </p:spPr>
      </p:pic>
      <p:sp>
        <p:nvSpPr>
          <p:cNvPr id="7" name="Title 1">
            <a:extLst>
              <a:ext uri="{FF2B5EF4-FFF2-40B4-BE49-F238E27FC236}">
                <a16:creationId xmlns:a16="http://schemas.microsoft.com/office/drawing/2014/main" id="{59693952-945D-304E-A6DC-1CCC2B8129AE}"/>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Tools</a:t>
            </a:r>
            <a:endParaRPr lang="en-US" dirty="0">
              <a:latin typeface="Helvetica"/>
              <a:cs typeface="Helvetica"/>
            </a:endParaRPr>
          </a:p>
        </p:txBody>
      </p:sp>
      <p:sp>
        <p:nvSpPr>
          <p:cNvPr id="2" name="Rectangle 1">
            <a:extLst>
              <a:ext uri="{FF2B5EF4-FFF2-40B4-BE49-F238E27FC236}">
                <a16:creationId xmlns:a16="http://schemas.microsoft.com/office/drawing/2014/main" id="{16F728B8-C9C3-3248-B77E-65C742E24556}"/>
              </a:ext>
            </a:extLst>
          </p:cNvPr>
          <p:cNvSpPr/>
          <p:nvPr/>
        </p:nvSpPr>
        <p:spPr>
          <a:xfrm>
            <a:off x="3505200" y="4352450"/>
            <a:ext cx="1219200" cy="3123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46C577-5A69-1A46-8106-BC64B5DC1E57}"/>
              </a:ext>
            </a:extLst>
          </p:cNvPr>
          <p:cNvSpPr/>
          <p:nvPr/>
        </p:nvSpPr>
        <p:spPr>
          <a:xfrm>
            <a:off x="3505200" y="5661412"/>
            <a:ext cx="1219200" cy="312351"/>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B42039E-9957-4447-A38F-4E5A2B955B3A}"/>
              </a:ext>
            </a:extLst>
          </p:cNvPr>
          <p:cNvSpPr/>
          <p:nvPr/>
        </p:nvSpPr>
        <p:spPr>
          <a:xfrm>
            <a:off x="3886200" y="3897503"/>
            <a:ext cx="2782389" cy="153867"/>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488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447800"/>
            <a:ext cx="8229600" cy="4525963"/>
          </a:xfrm>
        </p:spPr>
        <p:txBody>
          <a:bodyPr/>
          <a:lstStyle/>
          <a:p>
            <a:pPr>
              <a:spcAft>
                <a:spcPts val="600"/>
              </a:spcAft>
              <a:buFontTx/>
              <a:buChar char="-"/>
            </a:pPr>
            <a:r>
              <a:rPr lang="en-US" dirty="0"/>
              <a:t>Surveillance Knowledge Repository (KR) (</a:t>
            </a:r>
            <a:r>
              <a:rPr lang="en-US" dirty="0">
                <a:hlinkClick r:id="rId3"/>
              </a:rPr>
              <a:t>www.surveillancerepository.org</a:t>
            </a:r>
            <a:r>
              <a:rPr lang="en-US" dirty="0"/>
              <a:t>) </a:t>
            </a:r>
          </a:p>
          <a:p>
            <a:pPr lvl="1">
              <a:buFont typeface="Arial" panose="020B0604020202020204" pitchFamily="34" charset="0"/>
              <a:buChar char="•"/>
            </a:pPr>
            <a:r>
              <a:rPr lang="en-US" sz="2600" dirty="0">
                <a:hlinkClick r:id="rId4"/>
              </a:rPr>
              <a:t>Webinars</a:t>
            </a:r>
            <a:endParaRPr lang="en-US" sz="2600" dirty="0"/>
          </a:p>
          <a:p>
            <a:pPr lvl="1">
              <a:buFont typeface="Arial" panose="020B0604020202020204" pitchFamily="34" charset="0"/>
              <a:buChar char="•"/>
            </a:pPr>
            <a:r>
              <a:rPr lang="en-US" sz="2600" dirty="0">
                <a:hlinkClick r:id="rId5"/>
              </a:rPr>
              <a:t>Use Cases</a:t>
            </a:r>
            <a:endParaRPr lang="en-US" sz="2600" dirty="0"/>
          </a:p>
          <a:p>
            <a:pPr lvl="1">
              <a:buFont typeface="Arial" panose="020B0604020202020204" pitchFamily="34" charset="0"/>
              <a:buChar char="•"/>
            </a:pPr>
            <a:r>
              <a:rPr lang="en-US" sz="2600" dirty="0">
                <a:hlinkClick r:id="rId6"/>
              </a:rPr>
              <a:t>Syndrome </a:t>
            </a:r>
          </a:p>
          <a:p>
            <a:pPr marL="457200" lvl="1" indent="0">
              <a:buNone/>
            </a:pPr>
            <a:r>
              <a:rPr lang="en-US" sz="2600" dirty="0">
                <a:hlinkClick r:id="rId6"/>
              </a:rPr>
              <a:t>   Definitions</a:t>
            </a:r>
            <a:endParaRPr lang="en-US" sz="2600" dirty="0"/>
          </a:p>
          <a:p>
            <a:pPr lvl="1">
              <a:buFont typeface="Arial" panose="020B0604020202020204" pitchFamily="34" charset="0"/>
              <a:buChar char="•"/>
            </a:pPr>
            <a:r>
              <a:rPr lang="en-US" sz="2600" dirty="0">
                <a:hlinkClick r:id="rId7"/>
              </a:rPr>
              <a:t>Stories of </a:t>
            </a:r>
          </a:p>
          <a:p>
            <a:pPr marL="457200" lvl="1" indent="0">
              <a:buNone/>
            </a:pPr>
            <a:r>
              <a:rPr lang="en-US" sz="2600" dirty="0">
                <a:hlinkClick r:id="rId7"/>
              </a:rPr>
              <a:t>   Surveillance</a:t>
            </a:r>
          </a:p>
          <a:p>
            <a:pPr marL="457200" lvl="1" indent="0">
              <a:buNone/>
            </a:pPr>
            <a:r>
              <a:rPr lang="en-US" sz="2600" dirty="0">
                <a:hlinkClick r:id="rId7"/>
              </a:rPr>
              <a:t> in Action</a:t>
            </a:r>
            <a:endParaRPr lang="en-US" sz="2600" dirty="0"/>
          </a:p>
        </p:txBody>
      </p:sp>
      <p:pic>
        <p:nvPicPr>
          <p:cNvPr id="5" name="Picture 4">
            <a:extLst>
              <a:ext uri="{FF2B5EF4-FFF2-40B4-BE49-F238E27FC236}">
                <a16:creationId xmlns:a16="http://schemas.microsoft.com/office/drawing/2014/main" id="{94FA1DFF-C42E-E14C-8AF9-A898474D4DC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24200" y="2839616"/>
            <a:ext cx="5801407" cy="3591347"/>
          </a:xfrm>
          <a:prstGeom prst="rect">
            <a:avLst/>
          </a:prstGeom>
        </p:spPr>
      </p:pic>
      <p:sp>
        <p:nvSpPr>
          <p:cNvPr id="6" name="Title 1">
            <a:extLst>
              <a:ext uri="{FF2B5EF4-FFF2-40B4-BE49-F238E27FC236}">
                <a16:creationId xmlns:a16="http://schemas.microsoft.com/office/drawing/2014/main" id="{174520C2-EE45-1142-8B16-542724F9F387}"/>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Tools</a:t>
            </a:r>
            <a:endParaRPr lang="en-US" dirty="0">
              <a:latin typeface="Helvetica"/>
              <a:cs typeface="Helvetica"/>
            </a:endParaRPr>
          </a:p>
        </p:txBody>
      </p:sp>
    </p:spTree>
    <p:extLst>
      <p:ext uri="{BB962C8B-B14F-4D97-AF65-F5344CB8AC3E}">
        <p14:creationId xmlns:p14="http://schemas.microsoft.com/office/powerpoint/2010/main" val="11875790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371600"/>
            <a:ext cx="8229600" cy="4525963"/>
          </a:xfrm>
        </p:spPr>
        <p:txBody>
          <a:bodyPr/>
          <a:lstStyle/>
          <a:p>
            <a:pPr>
              <a:buFontTx/>
              <a:buChar char="-"/>
            </a:pPr>
            <a:r>
              <a:rPr lang="en-US" b="1" dirty="0"/>
              <a:t>Arizona</a:t>
            </a:r>
          </a:p>
          <a:p>
            <a:pPr lvl="1">
              <a:buFont typeface="Arial" panose="020B0604020202020204" pitchFamily="34" charset="0"/>
              <a:buChar char="•"/>
            </a:pPr>
            <a:r>
              <a:rPr lang="en-US" dirty="0"/>
              <a:t>Collaborated through participation in the Data Quality Committee with partners in Alabama, Ohio, North Dakota, NSSP team</a:t>
            </a:r>
          </a:p>
          <a:p>
            <a:pPr lvl="1">
              <a:buFont typeface="Arial" panose="020B0604020202020204" pitchFamily="34" charset="0"/>
              <a:buChar char="•"/>
            </a:pPr>
            <a:r>
              <a:rPr lang="en-US" dirty="0"/>
              <a:t>Identified reporting inconsistencies among vendor partner</a:t>
            </a:r>
          </a:p>
          <a:p>
            <a:pPr lvl="1">
              <a:buFont typeface="Arial" panose="020B0604020202020204" pitchFamily="34" charset="0"/>
              <a:buChar char="•"/>
            </a:pPr>
            <a:r>
              <a:rPr lang="en-US" dirty="0"/>
              <a:t>Shared option to lengthen chief complaint character limit with vendor assistance</a:t>
            </a:r>
          </a:p>
          <a:p>
            <a:pPr lvl="1">
              <a:buFont typeface="Arial" panose="020B0604020202020204" pitchFamily="34" charset="0"/>
              <a:buChar char="•"/>
            </a:pPr>
            <a:r>
              <a:rPr lang="en-US" dirty="0"/>
              <a:t>Able to improve quality of data for syndromes used in BioSense Platform and surveillance practice</a:t>
            </a:r>
            <a:endParaRPr lang="en-US" strike="sngStrike" dirty="0"/>
          </a:p>
        </p:txBody>
      </p:sp>
      <p:sp>
        <p:nvSpPr>
          <p:cNvPr id="4" name="Title 1">
            <a:extLst>
              <a:ext uri="{FF2B5EF4-FFF2-40B4-BE49-F238E27FC236}">
                <a16:creationId xmlns:a16="http://schemas.microsoft.com/office/drawing/2014/main" id="{55B6F4FF-F227-1947-BF69-0676EC5B21BC}"/>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Beyond the Tools,</a:t>
            </a:r>
            <a:br>
              <a:rPr lang="en-US" dirty="0"/>
            </a:br>
            <a:r>
              <a:rPr lang="en-US" dirty="0"/>
              <a:t>Stories of the CoP in Action</a:t>
            </a:r>
            <a:endParaRPr lang="en-US" dirty="0">
              <a:latin typeface="Helvetica"/>
              <a:cs typeface="Helvetica"/>
            </a:endParaRPr>
          </a:p>
        </p:txBody>
      </p:sp>
    </p:spTree>
    <p:extLst>
      <p:ext uri="{BB962C8B-B14F-4D97-AF65-F5344CB8AC3E}">
        <p14:creationId xmlns:p14="http://schemas.microsoft.com/office/powerpoint/2010/main" val="310749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371600"/>
            <a:ext cx="8229600" cy="4525963"/>
          </a:xfrm>
        </p:spPr>
        <p:txBody>
          <a:bodyPr/>
          <a:lstStyle/>
          <a:p>
            <a:pPr>
              <a:buFontTx/>
              <a:buChar char="-"/>
            </a:pPr>
            <a:r>
              <a:rPr lang="en-US" b="1" dirty="0"/>
              <a:t>New Jersey</a:t>
            </a:r>
          </a:p>
          <a:p>
            <a:pPr lvl="1">
              <a:buFont typeface="Arial" panose="020B0604020202020204" pitchFamily="34" charset="0"/>
              <a:buChar char="•"/>
            </a:pPr>
            <a:r>
              <a:rPr lang="en-US" dirty="0"/>
              <a:t>Built improved notification pathways following an exposure investigation that was assisted by the NSSP team</a:t>
            </a:r>
          </a:p>
          <a:p>
            <a:pPr lvl="1">
              <a:buFont typeface="Arial" panose="020B0604020202020204" pitchFamily="34" charset="0"/>
              <a:buChar char="•"/>
            </a:pPr>
            <a:r>
              <a:rPr lang="en-US" dirty="0"/>
              <a:t>Highlighted the increased utility of using the state’s system and the additional tools in BioSense</a:t>
            </a:r>
          </a:p>
          <a:p>
            <a:pPr lvl="1">
              <a:buFont typeface="Arial" panose="020B0604020202020204" pitchFamily="34" charset="0"/>
              <a:buChar char="•"/>
            </a:pPr>
            <a:r>
              <a:rPr lang="en-US" dirty="0"/>
              <a:t>Established new alerts in BioSense to get a broader picture of trends and patterns </a:t>
            </a:r>
          </a:p>
          <a:p>
            <a:pPr lvl="1"/>
            <a:endParaRPr lang="en-US" dirty="0"/>
          </a:p>
        </p:txBody>
      </p:sp>
      <p:sp>
        <p:nvSpPr>
          <p:cNvPr id="4" name="Title 1">
            <a:extLst>
              <a:ext uri="{FF2B5EF4-FFF2-40B4-BE49-F238E27FC236}">
                <a16:creationId xmlns:a16="http://schemas.microsoft.com/office/drawing/2014/main" id="{55B6F4FF-F227-1947-BF69-0676EC5B21BC}"/>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Beyond the Tools,</a:t>
            </a:r>
            <a:br>
              <a:rPr lang="en-US" dirty="0"/>
            </a:br>
            <a:r>
              <a:rPr lang="en-US" dirty="0"/>
              <a:t>Stories of the CoP in Action</a:t>
            </a:r>
            <a:endParaRPr lang="en-US" dirty="0">
              <a:latin typeface="Helvetica"/>
              <a:cs typeface="Helvetica"/>
            </a:endParaRPr>
          </a:p>
        </p:txBody>
      </p:sp>
      <p:sp>
        <p:nvSpPr>
          <p:cNvPr id="5" name="TextBox 4">
            <a:extLst>
              <a:ext uri="{FF2B5EF4-FFF2-40B4-BE49-F238E27FC236}">
                <a16:creationId xmlns:a16="http://schemas.microsoft.com/office/drawing/2014/main" id="{9A61ABA3-D96A-F14E-91B1-556F8DFD743E}"/>
              </a:ext>
            </a:extLst>
          </p:cNvPr>
          <p:cNvSpPr txBox="1"/>
          <p:nvPr/>
        </p:nvSpPr>
        <p:spPr>
          <a:xfrm>
            <a:off x="457200" y="5937032"/>
            <a:ext cx="8229600" cy="646331"/>
          </a:xfrm>
          <a:prstGeom prst="rect">
            <a:avLst/>
          </a:prstGeom>
          <a:noFill/>
        </p:spPr>
        <p:txBody>
          <a:bodyPr wrap="square" rtlCol="0">
            <a:spAutoFit/>
          </a:bodyPr>
          <a:lstStyle/>
          <a:p>
            <a:r>
              <a:rPr lang="en-US" i="1" dirty="0"/>
              <a:t>Title in the Knowledge Repository: </a:t>
            </a:r>
            <a:r>
              <a:rPr lang="en-US" i="1" dirty="0">
                <a:hlinkClick r:id="rId3"/>
              </a:rPr>
              <a:t>Two Unique Syndromic Surveillance Systems: State and Federal Collaboration to Identify Spike in “Visits of Interest”</a:t>
            </a:r>
            <a:endParaRPr lang="en-US" i="1" dirty="0"/>
          </a:p>
        </p:txBody>
      </p:sp>
    </p:spTree>
    <p:extLst>
      <p:ext uri="{BB962C8B-B14F-4D97-AF65-F5344CB8AC3E}">
        <p14:creationId xmlns:p14="http://schemas.microsoft.com/office/powerpoint/2010/main" val="208539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371600"/>
            <a:ext cx="8229600" cy="4953000"/>
          </a:xfrm>
        </p:spPr>
        <p:txBody>
          <a:bodyPr/>
          <a:lstStyle/>
          <a:p>
            <a:pPr marL="0" indent="0">
              <a:buNone/>
            </a:pPr>
            <a:r>
              <a:rPr lang="en-US" dirty="0"/>
              <a:t>- </a:t>
            </a:r>
            <a:r>
              <a:rPr lang="en-US" b="1" dirty="0"/>
              <a:t>New Hampshire</a:t>
            </a:r>
          </a:p>
          <a:p>
            <a:pPr lvl="1">
              <a:buFont typeface="Arial" panose="020B0604020202020204" pitchFamily="34" charset="0"/>
              <a:buChar char="•"/>
            </a:pPr>
            <a:r>
              <a:rPr lang="en-US" dirty="0"/>
              <a:t>Suggested developing formal justification for onboarding SyS urgent care clinic data in ISDS </a:t>
            </a:r>
            <a:r>
              <a:rPr lang="en-US" dirty="0" err="1"/>
              <a:t>CoP</a:t>
            </a:r>
            <a:r>
              <a:rPr lang="en-US" dirty="0"/>
              <a:t> Presentation</a:t>
            </a:r>
          </a:p>
          <a:p>
            <a:pPr lvl="2">
              <a:buFont typeface="Arial" panose="020B0604020202020204" pitchFamily="34" charset="0"/>
              <a:buChar char="•"/>
            </a:pPr>
            <a:r>
              <a:rPr lang="en-US" dirty="0"/>
              <a:t>Validated this shared need with the NSSP </a:t>
            </a:r>
            <a:r>
              <a:rPr lang="en-US" dirty="0" err="1"/>
              <a:t>CoP</a:t>
            </a:r>
            <a:endParaRPr lang="en-US" dirty="0"/>
          </a:p>
          <a:p>
            <a:pPr lvl="1">
              <a:buFont typeface="Arial" panose="020B0604020202020204" pitchFamily="34" charset="0"/>
              <a:buChar char="•"/>
            </a:pPr>
            <a:r>
              <a:rPr lang="en-US" dirty="0"/>
              <a:t>Lead Urgent Care (UC) Justification Workgroup, which formed to develop</a:t>
            </a:r>
          </a:p>
          <a:p>
            <a:pPr lvl="2">
              <a:buFont typeface="Arial" panose="020B0604020202020204" pitchFamily="34" charset="0"/>
              <a:buChar char="•"/>
            </a:pPr>
            <a:r>
              <a:rPr lang="en-US" dirty="0"/>
              <a:t>(1) The </a:t>
            </a:r>
            <a:r>
              <a:rPr lang="en-US" b="1" dirty="0">
                <a:solidFill>
                  <a:srgbClr val="205372"/>
                </a:solidFill>
              </a:rPr>
              <a:t>justification</a:t>
            </a:r>
            <a:r>
              <a:rPr lang="en-US" dirty="0"/>
              <a:t>, (2) syndromic surveillance </a:t>
            </a:r>
            <a:r>
              <a:rPr lang="en-US" b="1" dirty="0">
                <a:solidFill>
                  <a:srgbClr val="205372"/>
                </a:solidFill>
              </a:rPr>
              <a:t>talking points</a:t>
            </a:r>
            <a:r>
              <a:rPr lang="en-US" dirty="0"/>
              <a:t>, (3) strategy for </a:t>
            </a:r>
            <a:r>
              <a:rPr lang="en-US" b="1" dirty="0">
                <a:solidFill>
                  <a:srgbClr val="205372"/>
                </a:solidFill>
              </a:rPr>
              <a:t>creating a jurisdictional UC facility listing</a:t>
            </a:r>
            <a:r>
              <a:rPr lang="en-US" dirty="0"/>
              <a:t>, and (4) best practices for </a:t>
            </a:r>
            <a:r>
              <a:rPr lang="en-US" b="1" dirty="0">
                <a:solidFill>
                  <a:srgbClr val="205372"/>
                </a:solidFill>
              </a:rPr>
              <a:t>onboarding SyS UC facilities</a:t>
            </a:r>
          </a:p>
        </p:txBody>
      </p:sp>
      <p:sp>
        <p:nvSpPr>
          <p:cNvPr id="4" name="Title 1">
            <a:extLst>
              <a:ext uri="{FF2B5EF4-FFF2-40B4-BE49-F238E27FC236}">
                <a16:creationId xmlns:a16="http://schemas.microsoft.com/office/drawing/2014/main" id="{55B6F4FF-F227-1947-BF69-0676EC5B21BC}"/>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Beyond the Tools,</a:t>
            </a:r>
            <a:br>
              <a:rPr lang="en-US" dirty="0"/>
            </a:br>
            <a:r>
              <a:rPr lang="en-US" dirty="0"/>
              <a:t>Stories of the CoP in Action</a:t>
            </a:r>
            <a:endParaRPr lang="en-US" dirty="0">
              <a:latin typeface="Helvetica"/>
              <a:cs typeface="Helvetica"/>
            </a:endParaRPr>
          </a:p>
        </p:txBody>
      </p:sp>
    </p:spTree>
    <p:extLst>
      <p:ext uri="{BB962C8B-B14F-4D97-AF65-F5344CB8AC3E}">
        <p14:creationId xmlns:p14="http://schemas.microsoft.com/office/powerpoint/2010/main" val="1625051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9F443-1F26-2147-96A0-0CF1B5277E6E}"/>
              </a:ext>
            </a:extLst>
          </p:cNvPr>
          <p:cNvSpPr>
            <a:spLocks noGrp="1"/>
          </p:cNvSpPr>
          <p:nvPr>
            <p:ph idx="1"/>
          </p:nvPr>
        </p:nvSpPr>
        <p:spPr/>
        <p:txBody>
          <a:bodyPr anchor="ctr"/>
          <a:lstStyle/>
          <a:p>
            <a:pPr marL="0" indent="0" algn="ctr">
              <a:buNone/>
            </a:pPr>
            <a:r>
              <a:rPr lang="en-US" dirty="0"/>
              <a:t>What is a </a:t>
            </a:r>
            <a:r>
              <a:rPr lang="en-US" b="1" dirty="0"/>
              <a:t>Community of Practice?</a:t>
            </a:r>
          </a:p>
        </p:txBody>
      </p:sp>
      <p:sp>
        <p:nvSpPr>
          <p:cNvPr id="4" name="Title 1">
            <a:extLst>
              <a:ext uri="{FF2B5EF4-FFF2-40B4-BE49-F238E27FC236}">
                <a16:creationId xmlns:a16="http://schemas.microsoft.com/office/drawing/2014/main" id="{37979F0D-058C-C240-B081-A0290980DB70}"/>
              </a:ext>
            </a:extLst>
          </p:cNvPr>
          <p:cNvSpPr>
            <a:spLocks noGrp="1"/>
          </p:cNvSpPr>
          <p:nvPr>
            <p:ph type="title"/>
          </p:nvPr>
        </p:nvSpPr>
        <p:spPr>
          <a:xfrm>
            <a:off x="457200" y="152400"/>
            <a:ext cx="4953000" cy="990600"/>
          </a:xfrm>
        </p:spPr>
        <p:txBody>
          <a:bodyPr>
            <a:normAutofit/>
          </a:bodyPr>
          <a:lstStyle/>
          <a:p>
            <a:r>
              <a:rPr lang="en-US" dirty="0"/>
              <a:t>To start…</a:t>
            </a:r>
            <a:endParaRPr lang="en-US" dirty="0">
              <a:latin typeface="Helvetica"/>
              <a:cs typeface="Helvetica"/>
            </a:endParaRPr>
          </a:p>
        </p:txBody>
      </p:sp>
    </p:spTree>
    <p:extLst>
      <p:ext uri="{BB962C8B-B14F-4D97-AF65-F5344CB8AC3E}">
        <p14:creationId xmlns:p14="http://schemas.microsoft.com/office/powerpoint/2010/main" val="39462467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371600"/>
            <a:ext cx="8229600" cy="4876800"/>
          </a:xfrm>
        </p:spPr>
        <p:txBody>
          <a:bodyPr/>
          <a:lstStyle/>
          <a:p>
            <a:pPr>
              <a:buFontTx/>
              <a:buChar char="-"/>
            </a:pPr>
            <a:r>
              <a:rPr lang="en-US" b="1" dirty="0"/>
              <a:t>New Hampshire cont.</a:t>
            </a:r>
          </a:p>
          <a:p>
            <a:pPr lvl="1">
              <a:buFont typeface="Arial" panose="020B0604020202020204" pitchFamily="34" charset="0"/>
              <a:buChar char="•"/>
            </a:pPr>
            <a:r>
              <a:rPr lang="en-US" dirty="0"/>
              <a:t>The Workgroup presented and validated these documents at the 2018 ISDS Annual Conference</a:t>
            </a:r>
          </a:p>
          <a:p>
            <a:pPr lvl="1">
              <a:buFont typeface="Arial" panose="020B0604020202020204" pitchFamily="34" charset="0"/>
              <a:buChar char="•"/>
            </a:pPr>
            <a:r>
              <a:rPr lang="en-US" dirty="0"/>
              <a:t>The group is now the UC Sub-Committee (based on continued interest), which meets quarterly</a:t>
            </a:r>
          </a:p>
        </p:txBody>
      </p:sp>
      <p:sp>
        <p:nvSpPr>
          <p:cNvPr id="4" name="Title 1">
            <a:extLst>
              <a:ext uri="{FF2B5EF4-FFF2-40B4-BE49-F238E27FC236}">
                <a16:creationId xmlns:a16="http://schemas.microsoft.com/office/drawing/2014/main" id="{55B6F4FF-F227-1947-BF69-0676EC5B21BC}"/>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Beyond the Tools,</a:t>
            </a:r>
            <a:br>
              <a:rPr lang="en-US" dirty="0"/>
            </a:br>
            <a:r>
              <a:rPr lang="en-US" dirty="0"/>
              <a:t>Stories of the CoP in Action</a:t>
            </a:r>
            <a:endParaRPr lang="en-US" dirty="0">
              <a:latin typeface="Helvetica"/>
              <a:cs typeface="Helvetica"/>
            </a:endParaRPr>
          </a:p>
        </p:txBody>
      </p:sp>
      <p:sp>
        <p:nvSpPr>
          <p:cNvPr id="5" name="TextBox 4">
            <a:extLst>
              <a:ext uri="{FF2B5EF4-FFF2-40B4-BE49-F238E27FC236}">
                <a16:creationId xmlns:a16="http://schemas.microsoft.com/office/drawing/2014/main" id="{BE121763-4897-9143-B9D0-BA446E57DF51}"/>
              </a:ext>
            </a:extLst>
          </p:cNvPr>
          <p:cNvSpPr txBox="1"/>
          <p:nvPr/>
        </p:nvSpPr>
        <p:spPr>
          <a:xfrm>
            <a:off x="457200" y="5937032"/>
            <a:ext cx="8229600" cy="646331"/>
          </a:xfrm>
          <a:prstGeom prst="rect">
            <a:avLst/>
          </a:prstGeom>
          <a:noFill/>
        </p:spPr>
        <p:txBody>
          <a:bodyPr wrap="square" rtlCol="0">
            <a:spAutoFit/>
          </a:bodyPr>
          <a:lstStyle/>
          <a:p>
            <a:r>
              <a:rPr lang="en-US" i="1" dirty="0"/>
              <a:t>Abstract in the Knowledge Repository: </a:t>
            </a:r>
            <a:r>
              <a:rPr lang="en-US" i="1" dirty="0">
                <a:hlinkClick r:id="rId3"/>
              </a:rPr>
              <a:t>Justification for Collecting Urgent Care Data to Broaden Syndromic Surveillance</a:t>
            </a:r>
            <a:endParaRPr lang="en-US" i="1" dirty="0"/>
          </a:p>
        </p:txBody>
      </p:sp>
    </p:spTree>
    <p:extLst>
      <p:ext uri="{BB962C8B-B14F-4D97-AF65-F5344CB8AC3E}">
        <p14:creationId xmlns:p14="http://schemas.microsoft.com/office/powerpoint/2010/main" val="1051262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054538-C55E-6A47-8B6E-81D60885433B}"/>
              </a:ext>
            </a:extLst>
          </p:cNvPr>
          <p:cNvSpPr>
            <a:spLocks noGrp="1"/>
          </p:cNvSpPr>
          <p:nvPr>
            <p:ph idx="1"/>
          </p:nvPr>
        </p:nvSpPr>
        <p:spPr>
          <a:xfrm>
            <a:off x="457200" y="1371600"/>
            <a:ext cx="8229600" cy="5181600"/>
          </a:xfrm>
        </p:spPr>
        <p:txBody>
          <a:bodyPr/>
          <a:lstStyle/>
          <a:p>
            <a:pPr>
              <a:buFontTx/>
              <a:buChar char="-"/>
            </a:pPr>
            <a:r>
              <a:rPr lang="en-US" dirty="0"/>
              <a:t>Other highlights</a:t>
            </a:r>
          </a:p>
          <a:p>
            <a:pPr lvl="1">
              <a:buFont typeface="Arial" panose="020B0604020202020204" pitchFamily="34" charset="0"/>
              <a:buChar char="•"/>
            </a:pPr>
            <a:r>
              <a:rPr lang="en-US" sz="2400" b="1" dirty="0">
                <a:solidFill>
                  <a:srgbClr val="205372"/>
                </a:solidFill>
              </a:rPr>
              <a:t>Data Quality Committee</a:t>
            </a:r>
          </a:p>
          <a:p>
            <a:pPr lvl="2">
              <a:buFont typeface="Arial" panose="020B0604020202020204" pitchFamily="34" charset="0"/>
              <a:buChar char="•"/>
            </a:pPr>
            <a:r>
              <a:rPr lang="en-US" sz="2000" dirty="0"/>
              <a:t>Continues to invite EHR vendors to participate in monthly calls</a:t>
            </a:r>
          </a:p>
          <a:p>
            <a:pPr lvl="1">
              <a:buFont typeface="Arial" panose="020B0604020202020204" pitchFamily="34" charset="0"/>
              <a:buChar char="•"/>
            </a:pPr>
            <a:r>
              <a:rPr lang="en-US" sz="2400" b="1" dirty="0">
                <a:solidFill>
                  <a:srgbClr val="205372"/>
                </a:solidFill>
              </a:rPr>
              <a:t>Syndrome Definition Committee</a:t>
            </a:r>
          </a:p>
          <a:p>
            <a:pPr lvl="2">
              <a:buFont typeface="Arial" panose="020B0604020202020204" pitchFamily="34" charset="0"/>
              <a:buChar char="•"/>
            </a:pPr>
            <a:r>
              <a:rPr lang="en-US" sz="2000" dirty="0"/>
              <a:t>Developed a Self-harm and Suicide-related syndrome that’s now in the Knowledge Repository</a:t>
            </a:r>
          </a:p>
          <a:p>
            <a:pPr lvl="2">
              <a:buFont typeface="Arial" panose="020B0604020202020204" pitchFamily="34" charset="0"/>
              <a:buChar char="•"/>
            </a:pPr>
            <a:r>
              <a:rPr lang="en-US" sz="2000" dirty="0"/>
              <a:t>Creating a guide for developing a syndrome that multiple jurisdictions can use</a:t>
            </a:r>
          </a:p>
          <a:p>
            <a:pPr lvl="1">
              <a:buFont typeface="Arial" panose="020B0604020202020204" pitchFamily="34" charset="0"/>
              <a:buChar char="•"/>
            </a:pPr>
            <a:r>
              <a:rPr lang="en-US" sz="2400" b="1" dirty="0">
                <a:solidFill>
                  <a:srgbClr val="205372"/>
                </a:solidFill>
              </a:rPr>
              <a:t>Metadata Visualization Application Workgroup </a:t>
            </a:r>
          </a:p>
          <a:p>
            <a:pPr lvl="2">
              <a:buFont typeface="Arial" panose="020B0604020202020204" pitchFamily="34" charset="0"/>
              <a:buChar char="•"/>
            </a:pPr>
            <a:r>
              <a:rPr lang="en-US" sz="2000" dirty="0"/>
              <a:t>Developed an application to visualize information on EHR vendors, products, data quality metrics and facility types using </a:t>
            </a:r>
            <a:r>
              <a:rPr lang="en-US" sz="2000" dirty="0" err="1"/>
              <a:t>RStudio</a:t>
            </a:r>
            <a:r>
              <a:rPr lang="en-US" sz="2000" dirty="0"/>
              <a:t> Professional</a:t>
            </a:r>
          </a:p>
          <a:p>
            <a:pPr lvl="2">
              <a:buFont typeface="Arial" panose="020B0604020202020204" pitchFamily="34" charset="0"/>
              <a:buChar char="•"/>
            </a:pPr>
            <a:r>
              <a:rPr lang="en-US" sz="2000" dirty="0"/>
              <a:t>Created a Standard Vendor Mapping list</a:t>
            </a:r>
          </a:p>
        </p:txBody>
      </p:sp>
      <p:sp>
        <p:nvSpPr>
          <p:cNvPr id="4" name="Title 1">
            <a:extLst>
              <a:ext uri="{FF2B5EF4-FFF2-40B4-BE49-F238E27FC236}">
                <a16:creationId xmlns:a16="http://schemas.microsoft.com/office/drawing/2014/main" id="{55B6F4FF-F227-1947-BF69-0676EC5B21BC}"/>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lnSpcReduction="100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NSSP CoP: Beyond the Tools,</a:t>
            </a:r>
            <a:br>
              <a:rPr lang="en-US" dirty="0"/>
            </a:br>
            <a:r>
              <a:rPr lang="en-US" dirty="0"/>
              <a:t>Stories of the CoP in Action</a:t>
            </a:r>
            <a:endParaRPr lang="en-US" dirty="0">
              <a:latin typeface="Helvetica"/>
              <a:cs typeface="Helvetica"/>
            </a:endParaRPr>
          </a:p>
        </p:txBody>
      </p:sp>
    </p:spTree>
    <p:extLst>
      <p:ext uri="{BB962C8B-B14F-4D97-AF65-F5344CB8AC3E}">
        <p14:creationId xmlns:p14="http://schemas.microsoft.com/office/powerpoint/2010/main" val="3039821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9F443-1F26-2147-96A0-0CF1B5277E6E}"/>
              </a:ext>
            </a:extLst>
          </p:cNvPr>
          <p:cNvSpPr>
            <a:spLocks noGrp="1"/>
          </p:cNvSpPr>
          <p:nvPr>
            <p:ph idx="1"/>
          </p:nvPr>
        </p:nvSpPr>
        <p:spPr/>
        <p:txBody>
          <a:bodyPr anchor="ctr"/>
          <a:lstStyle/>
          <a:p>
            <a:pPr marL="0" indent="0" algn="ctr">
              <a:buNone/>
            </a:pPr>
            <a:r>
              <a:rPr lang="en-US" dirty="0"/>
              <a:t>What </a:t>
            </a:r>
            <a:r>
              <a:rPr lang="en-US" b="1" dirty="0"/>
              <a:t>stories do you have to share </a:t>
            </a:r>
            <a:r>
              <a:rPr lang="en-US" dirty="0"/>
              <a:t>of your Community of Practice in action?</a:t>
            </a:r>
            <a:endParaRPr lang="en-US" b="1" dirty="0"/>
          </a:p>
        </p:txBody>
      </p:sp>
      <p:sp>
        <p:nvSpPr>
          <p:cNvPr id="4" name="Title 1">
            <a:extLst>
              <a:ext uri="{FF2B5EF4-FFF2-40B4-BE49-F238E27FC236}">
                <a16:creationId xmlns:a16="http://schemas.microsoft.com/office/drawing/2014/main" id="{37979F0D-058C-C240-B081-A0290980DB70}"/>
              </a:ext>
            </a:extLst>
          </p:cNvPr>
          <p:cNvSpPr>
            <a:spLocks noGrp="1"/>
          </p:cNvSpPr>
          <p:nvPr>
            <p:ph type="title"/>
          </p:nvPr>
        </p:nvSpPr>
        <p:spPr>
          <a:xfrm>
            <a:off x="457200" y="152400"/>
            <a:ext cx="4953000" cy="990600"/>
          </a:xfrm>
        </p:spPr>
        <p:txBody>
          <a:bodyPr>
            <a:normAutofit/>
          </a:bodyPr>
          <a:lstStyle/>
          <a:p>
            <a:r>
              <a:rPr lang="en-US" dirty="0"/>
              <a:t>Discussion</a:t>
            </a:r>
            <a:endParaRPr lang="en-US" dirty="0">
              <a:latin typeface="Helvetica"/>
              <a:cs typeface="Helvetica"/>
            </a:endParaRPr>
          </a:p>
        </p:txBody>
      </p:sp>
    </p:spTree>
    <p:extLst>
      <p:ext uri="{BB962C8B-B14F-4D97-AF65-F5344CB8AC3E}">
        <p14:creationId xmlns:p14="http://schemas.microsoft.com/office/powerpoint/2010/main" val="298064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5486400" cy="990600"/>
          </a:xfrm>
        </p:spPr>
        <p:txBody>
          <a:bodyPr>
            <a:normAutofit/>
          </a:bodyPr>
          <a:lstStyle/>
          <a:p>
            <a:r>
              <a:rPr lang="en-US" dirty="0">
                <a:latin typeface="Helvetica"/>
                <a:cs typeface="Helvetica"/>
              </a:rPr>
              <a:t>Next Steps</a:t>
            </a:r>
          </a:p>
        </p:txBody>
      </p:sp>
      <p:sp>
        <p:nvSpPr>
          <p:cNvPr id="2" name="TextBox 1"/>
          <p:cNvSpPr txBox="1"/>
          <p:nvPr/>
        </p:nvSpPr>
        <p:spPr>
          <a:xfrm>
            <a:off x="457200" y="1295400"/>
            <a:ext cx="8077200" cy="5170646"/>
          </a:xfrm>
          <a:prstGeom prst="rect">
            <a:avLst/>
          </a:prstGeom>
          <a:noFill/>
        </p:spPr>
        <p:txBody>
          <a:bodyPr wrap="square" rtlCol="0">
            <a:spAutoFit/>
          </a:bodyPr>
          <a:lstStyle/>
          <a:p>
            <a:pPr marL="342900" indent="-342900">
              <a:spcAft>
                <a:spcPts val="600"/>
              </a:spcAft>
              <a:buFontTx/>
              <a:buChar char="-"/>
            </a:pPr>
            <a:r>
              <a:rPr lang="en-US" sz="2400" b="1" dirty="0">
                <a:latin typeface="Helvetica"/>
                <a:ea typeface="ＭＳ Ｐゴシック" pitchFamily="-109" charset="-128"/>
                <a:cs typeface="Helvetica"/>
              </a:rPr>
              <a:t>Upcoming Knowledge Sharing Events and Trainings</a:t>
            </a:r>
          </a:p>
          <a:p>
            <a:pPr marL="800100" lvl="1" indent="-342900">
              <a:buFont typeface="Arial" panose="020B0604020202020204" pitchFamily="34" charset="0"/>
              <a:buChar char="•"/>
            </a:pPr>
            <a:r>
              <a:rPr lang="en-US" sz="2000" dirty="0">
                <a:latin typeface="Helvetica"/>
                <a:ea typeface="ＭＳ Ｐゴシック" pitchFamily="-109" charset="-128"/>
                <a:cs typeface="Helvetica"/>
              </a:rPr>
              <a:t>ESSENCE Q &amp; A</a:t>
            </a:r>
          </a:p>
          <a:p>
            <a:pPr marL="800100" lvl="1" indent="-342900">
              <a:buFont typeface="Arial" panose="020B0604020202020204" pitchFamily="34" charset="0"/>
              <a:buChar char="•"/>
            </a:pPr>
            <a:r>
              <a:rPr lang="en-US" sz="2000" dirty="0">
                <a:latin typeface="Helvetica"/>
                <a:ea typeface="ＭＳ Ｐゴシック" pitchFamily="-109" charset="-128"/>
                <a:cs typeface="Helvetica"/>
              </a:rPr>
              <a:t>“Building a Community of Practice” webinar</a:t>
            </a:r>
          </a:p>
          <a:p>
            <a:pPr marL="800100" lvl="1" indent="-342900">
              <a:buFont typeface="Arial" panose="020B0604020202020204" pitchFamily="34" charset="0"/>
              <a:buChar char="•"/>
            </a:pPr>
            <a:r>
              <a:rPr lang="en-US" sz="2000" dirty="0">
                <a:latin typeface="Helvetica"/>
                <a:ea typeface="ＭＳ Ｐゴシック" pitchFamily="-109" charset="-128"/>
                <a:cs typeface="Helvetica"/>
              </a:rPr>
              <a:t>Gun violence surveillance webinar</a:t>
            </a:r>
          </a:p>
          <a:p>
            <a:pPr marL="800100" lvl="1" indent="-342900">
              <a:buFont typeface="Arial" panose="020B0604020202020204" pitchFamily="34" charset="0"/>
              <a:buChar char="•"/>
            </a:pPr>
            <a:r>
              <a:rPr lang="en-US" sz="2000" dirty="0">
                <a:latin typeface="Helvetica"/>
                <a:ea typeface="ＭＳ Ｐゴシック" pitchFamily="-109" charset="-128"/>
                <a:cs typeface="Helvetica"/>
              </a:rPr>
              <a:t>Mortality surveillance webinar</a:t>
            </a:r>
          </a:p>
          <a:p>
            <a:pPr marL="800100" lvl="1" indent="-342900">
              <a:buFont typeface="Arial" panose="020B0604020202020204" pitchFamily="34" charset="0"/>
              <a:buChar char="•"/>
            </a:pPr>
            <a:r>
              <a:rPr lang="en-US" sz="2000" dirty="0">
                <a:latin typeface="Helvetica"/>
                <a:ea typeface="ＭＳ Ｐゴシック" pitchFamily="-109" charset="-128"/>
                <a:cs typeface="Helvetica"/>
              </a:rPr>
              <a:t>Monthly R Group calls</a:t>
            </a:r>
          </a:p>
          <a:p>
            <a:pPr marL="800100" lvl="1" indent="-342900">
              <a:buFont typeface="Arial" panose="020B0604020202020204" pitchFamily="34" charset="0"/>
              <a:buChar char="•"/>
            </a:pPr>
            <a:r>
              <a:rPr lang="en-US" sz="2000" dirty="0">
                <a:latin typeface="Helvetica"/>
                <a:ea typeface="ＭＳ Ｐゴシック" pitchFamily="-109" charset="-128"/>
                <a:cs typeface="Helvetica"/>
              </a:rPr>
              <a:t>Monthly NSSP </a:t>
            </a:r>
            <a:r>
              <a:rPr lang="en-US" sz="2000" dirty="0" err="1">
                <a:latin typeface="Helvetica"/>
                <a:ea typeface="ＭＳ Ｐゴシック" pitchFamily="-109" charset="-128"/>
                <a:cs typeface="Helvetica"/>
              </a:rPr>
              <a:t>CoP</a:t>
            </a:r>
            <a:r>
              <a:rPr lang="en-US" sz="2000" dirty="0">
                <a:latin typeface="Helvetica"/>
                <a:ea typeface="ＭＳ Ｐゴシック" pitchFamily="-109" charset="-128"/>
                <a:cs typeface="Helvetica"/>
              </a:rPr>
              <a:t> calls</a:t>
            </a:r>
          </a:p>
          <a:p>
            <a:pPr marL="800100" lvl="1" indent="-342900">
              <a:buFont typeface="Arial" panose="020B0604020202020204" pitchFamily="34" charset="0"/>
              <a:buChar char="•"/>
            </a:pPr>
            <a:endParaRPr lang="en-US" sz="2400" dirty="0">
              <a:latin typeface="Helvetica"/>
              <a:ea typeface="ＭＳ Ｐゴシック" pitchFamily="-109" charset="-128"/>
              <a:cs typeface="Helvetica"/>
            </a:endParaRPr>
          </a:p>
          <a:p>
            <a:pPr marL="342900" indent="-342900">
              <a:spcAft>
                <a:spcPts val="600"/>
              </a:spcAft>
              <a:buFontTx/>
              <a:buChar char="-"/>
            </a:pPr>
            <a:r>
              <a:rPr lang="en-US" sz="2400" b="1" dirty="0">
                <a:latin typeface="Helvetica"/>
                <a:ea typeface="ＭＳ Ｐゴシック" pitchFamily="-109" charset="-128"/>
                <a:cs typeface="Helvetica"/>
              </a:rPr>
              <a:t>Implementation Guide for Syndromic Surveillance</a:t>
            </a:r>
          </a:p>
          <a:p>
            <a:pPr marL="800100" lvl="1" indent="-342900">
              <a:buFont typeface="Arial" charset="0"/>
              <a:buChar char="•"/>
            </a:pPr>
            <a:r>
              <a:rPr lang="en-US" sz="2000" dirty="0">
                <a:latin typeface="Helvetica"/>
                <a:ea typeface="ＭＳ Ｐゴシック" pitchFamily="-109" charset="-128"/>
                <a:cs typeface="Helvetica"/>
              </a:rPr>
              <a:t>The Message Guide Workgroup is currently reconciling comments from the first HL7 balloting period</a:t>
            </a:r>
          </a:p>
          <a:p>
            <a:pPr marL="800100" lvl="1" indent="-342900">
              <a:buFont typeface="Arial" charset="0"/>
              <a:buChar char="•"/>
            </a:pPr>
            <a:r>
              <a:rPr lang="en-US" sz="2000" dirty="0">
                <a:latin typeface="Helvetica"/>
                <a:ea typeface="ＭＳ Ｐゴシック" pitchFamily="-109" charset="-128"/>
                <a:cs typeface="Helvetica"/>
              </a:rPr>
              <a:t>Publication of the Guide as a Standard for Trial Use is expected by the end of the year</a:t>
            </a:r>
            <a:endParaRPr lang="en-US" sz="2400" b="1" dirty="0">
              <a:solidFill>
                <a:schemeClr val="tx2"/>
              </a:solidFill>
              <a:latin typeface="Helvetica"/>
              <a:ea typeface="ＭＳ Ｐゴシック" pitchFamily="-109" charset="-128"/>
              <a:cs typeface="Helvetica"/>
            </a:endParaRPr>
          </a:p>
          <a:p>
            <a:pPr marL="342900" indent="-342900">
              <a:buFont typeface="Arial" charset="0"/>
              <a:buChar char="•"/>
            </a:pPr>
            <a:endParaRPr lang="en-US" sz="2400" b="1" dirty="0">
              <a:solidFill>
                <a:schemeClr val="tx2"/>
              </a:solidFill>
              <a:latin typeface="Helvetica"/>
              <a:ea typeface="ＭＳ Ｐゴシック" pitchFamily="-109" charset="-128"/>
              <a:cs typeface="Helvetica"/>
            </a:endParaRPr>
          </a:p>
        </p:txBody>
      </p:sp>
      <p:pic>
        <p:nvPicPr>
          <p:cNvPr id="4" name="Graphic 3" descr="Daily Calendar">
            <a:hlinkClick r:id="rId3"/>
            <a:extLst>
              <a:ext uri="{FF2B5EF4-FFF2-40B4-BE49-F238E27FC236}">
                <a16:creationId xmlns:a16="http://schemas.microsoft.com/office/drawing/2014/main" id="{3BE94F5C-2ED5-024B-AB3C-2DB6BD98BB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53200" y="1981200"/>
            <a:ext cx="1600200" cy="1600200"/>
          </a:xfrm>
          <a:prstGeom prst="rect">
            <a:avLst/>
          </a:prstGeom>
        </p:spPr>
      </p:pic>
      <p:sp>
        <p:nvSpPr>
          <p:cNvPr id="6" name="TextBox 5">
            <a:extLst>
              <a:ext uri="{FF2B5EF4-FFF2-40B4-BE49-F238E27FC236}">
                <a16:creationId xmlns:a16="http://schemas.microsoft.com/office/drawing/2014/main" id="{CD312552-C825-5B47-ABAE-4CC73B649541}"/>
              </a:ext>
            </a:extLst>
          </p:cNvPr>
          <p:cNvSpPr txBox="1"/>
          <p:nvPr/>
        </p:nvSpPr>
        <p:spPr>
          <a:xfrm>
            <a:off x="457200" y="6106180"/>
            <a:ext cx="8229600" cy="523220"/>
          </a:xfrm>
          <a:prstGeom prst="rect">
            <a:avLst/>
          </a:prstGeom>
          <a:noFill/>
        </p:spPr>
        <p:txBody>
          <a:bodyPr wrap="square" rtlCol="0">
            <a:spAutoFit/>
          </a:bodyPr>
          <a:lstStyle/>
          <a:p>
            <a:r>
              <a:rPr lang="en-US" sz="1400" i="1" dirty="0"/>
              <a:t>Source: HL7 2.5.1 Implementation Guide for Syndromic Surveillance, Release 1 located on the Message Guide Workgroup homepage (</a:t>
            </a:r>
            <a:r>
              <a:rPr lang="en-US" sz="1400" i="1" dirty="0">
                <a:hlinkClick r:id="rId6"/>
              </a:rPr>
              <a:t>https://www.healthsurveillance.org/group/MGWG</a:t>
            </a:r>
            <a:r>
              <a:rPr lang="en-US" sz="1400" i="1" dirty="0"/>
              <a:t>) </a:t>
            </a:r>
          </a:p>
        </p:txBody>
      </p:sp>
    </p:spTree>
    <p:extLst>
      <p:ext uri="{BB962C8B-B14F-4D97-AF65-F5344CB8AC3E}">
        <p14:creationId xmlns:p14="http://schemas.microsoft.com/office/powerpoint/2010/main" val="3224250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447800"/>
            <a:ext cx="8077200" cy="4108817"/>
          </a:xfrm>
          <a:prstGeom prst="rect">
            <a:avLst/>
          </a:prstGeom>
          <a:noFill/>
        </p:spPr>
        <p:txBody>
          <a:bodyPr wrap="square" rtlCol="0">
            <a:spAutoFit/>
          </a:bodyPr>
          <a:lstStyle/>
          <a:p>
            <a:pPr marL="342900" indent="-342900">
              <a:spcAft>
                <a:spcPts val="600"/>
              </a:spcAft>
              <a:buFontTx/>
              <a:buChar char="-"/>
            </a:pPr>
            <a:r>
              <a:rPr lang="en-US" sz="2400" b="1" dirty="0">
                <a:latin typeface="Helvetica"/>
                <a:ea typeface="ＭＳ Ｐゴシック" pitchFamily="-109" charset="-128"/>
                <a:cs typeface="Helvetica"/>
              </a:rPr>
              <a:t>Improving member engagement</a:t>
            </a:r>
          </a:p>
          <a:p>
            <a:pPr marL="800100" lvl="1" indent="-342900">
              <a:spcAft>
                <a:spcPts val="600"/>
              </a:spcAft>
              <a:buFont typeface="Arial" charset="0"/>
              <a:buChar char="•"/>
            </a:pPr>
            <a:r>
              <a:rPr lang="en-US" sz="2400" dirty="0">
                <a:latin typeface="Helvetica"/>
                <a:ea typeface="ＭＳ Ｐゴシック" pitchFamily="-109" charset="-128"/>
                <a:cs typeface="Helvetica"/>
              </a:rPr>
              <a:t>Helping to facilitate mentee/mentor relationships </a:t>
            </a: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Areas of Expertise search within the Member Directory</a:t>
            </a: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Expert panels</a:t>
            </a:r>
          </a:p>
          <a:p>
            <a:pPr marL="1257300" lvl="2" indent="-342900">
              <a:spcAft>
                <a:spcPts val="1200"/>
              </a:spcAft>
              <a:buFont typeface="Courier New" panose="02070309020205020404" pitchFamily="49" charset="0"/>
              <a:buChar char="o"/>
            </a:pPr>
            <a:r>
              <a:rPr lang="en-US" sz="2000" dirty="0">
                <a:latin typeface="Helvetica"/>
                <a:ea typeface="ＭＳ Ｐゴシック" pitchFamily="-109" charset="-128"/>
                <a:cs typeface="Helvetica"/>
              </a:rPr>
              <a:t>Networking events/opportunities at the ISDS Annual Conference</a:t>
            </a:r>
          </a:p>
          <a:p>
            <a:pPr marL="800100" lvl="1" indent="-342900">
              <a:spcAft>
                <a:spcPts val="600"/>
              </a:spcAft>
              <a:buFont typeface="Arial" charset="0"/>
              <a:buChar char="•"/>
            </a:pPr>
            <a:r>
              <a:rPr lang="en-US" sz="2400" dirty="0">
                <a:latin typeface="Helvetica"/>
                <a:ea typeface="ＭＳ Ｐゴシック" pitchFamily="-109" charset="-128"/>
                <a:cs typeface="Helvetica"/>
              </a:rPr>
              <a:t>Enhancing member experience with the tools already built</a:t>
            </a: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Improved search in the Knowledge Repository</a:t>
            </a: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More participatory events/webinars</a:t>
            </a: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Forum engagement recognition</a:t>
            </a:r>
          </a:p>
        </p:txBody>
      </p:sp>
      <p:sp>
        <p:nvSpPr>
          <p:cNvPr id="6" name="Title 1">
            <a:extLst>
              <a:ext uri="{FF2B5EF4-FFF2-40B4-BE49-F238E27FC236}">
                <a16:creationId xmlns:a16="http://schemas.microsoft.com/office/drawing/2014/main" id="{D728687F-8349-FA45-8B0A-E2D430ABD316}"/>
              </a:ext>
            </a:extLst>
          </p:cNvPr>
          <p:cNvSpPr>
            <a:spLocks noGrp="1"/>
          </p:cNvSpPr>
          <p:nvPr>
            <p:ph type="title"/>
          </p:nvPr>
        </p:nvSpPr>
        <p:spPr>
          <a:xfrm>
            <a:off x="457200" y="152400"/>
            <a:ext cx="5486400" cy="990600"/>
          </a:xfrm>
        </p:spPr>
        <p:txBody>
          <a:bodyPr>
            <a:normAutofit/>
          </a:bodyPr>
          <a:lstStyle/>
          <a:p>
            <a:r>
              <a:rPr lang="en-US" dirty="0">
                <a:latin typeface="Helvetica"/>
                <a:cs typeface="Helvetica"/>
              </a:rPr>
              <a:t>Next Steps</a:t>
            </a:r>
          </a:p>
        </p:txBody>
      </p:sp>
    </p:spTree>
    <p:extLst>
      <p:ext uri="{BB962C8B-B14F-4D97-AF65-F5344CB8AC3E}">
        <p14:creationId xmlns:p14="http://schemas.microsoft.com/office/powerpoint/2010/main" val="182579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3604936" cy="3262432"/>
          </a:xfrm>
          <a:prstGeom prst="rect">
            <a:avLst/>
          </a:prstGeom>
          <a:noFill/>
        </p:spPr>
        <p:txBody>
          <a:bodyPr wrap="square" rtlCol="0">
            <a:spAutoFit/>
          </a:bodyPr>
          <a:lstStyle/>
          <a:p>
            <a:pPr marL="342900" indent="-342900">
              <a:spcAft>
                <a:spcPts val="600"/>
              </a:spcAft>
              <a:buFontTx/>
              <a:buChar char="-"/>
            </a:pPr>
            <a:r>
              <a:rPr lang="en-US" sz="2400" b="1" dirty="0">
                <a:latin typeface="Helvetica"/>
                <a:ea typeface="ＭＳ Ｐゴシック" pitchFamily="-109" charset="-128"/>
                <a:cs typeface="Helvetica"/>
              </a:rPr>
              <a:t>Improving member engagement cont.</a:t>
            </a:r>
          </a:p>
          <a:p>
            <a:pPr marL="800100" lvl="1" indent="-342900">
              <a:spcAft>
                <a:spcPts val="600"/>
              </a:spcAft>
              <a:buFont typeface="Arial" charset="0"/>
              <a:buChar char="•"/>
            </a:pPr>
            <a:r>
              <a:rPr lang="en-US" sz="2400" dirty="0">
                <a:latin typeface="Helvetica"/>
                <a:ea typeface="ＭＳ Ｐゴシック" pitchFamily="-109" charset="-128"/>
                <a:cs typeface="Helvetica"/>
              </a:rPr>
              <a:t>Supporting Group Leaders</a:t>
            </a:r>
            <a:endParaRPr lang="en-US" sz="2400" b="1" dirty="0">
              <a:solidFill>
                <a:schemeClr val="tx2"/>
              </a:solidFill>
              <a:latin typeface="Helvetica"/>
              <a:ea typeface="ＭＳ Ｐゴシック" pitchFamily="-109" charset="-128"/>
              <a:cs typeface="Helvetica"/>
            </a:endParaRP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Engagement performance reports</a:t>
            </a:r>
          </a:p>
          <a:p>
            <a:pPr marL="1257300" lvl="2" indent="-342900">
              <a:buFont typeface="Courier New" panose="02070309020205020404" pitchFamily="49" charset="0"/>
              <a:buChar char="o"/>
            </a:pPr>
            <a:r>
              <a:rPr lang="en-US" sz="2000" dirty="0">
                <a:latin typeface="Helvetica"/>
                <a:ea typeface="ＭＳ Ｐゴシック" pitchFamily="-109" charset="-128"/>
                <a:cs typeface="Helvetica"/>
              </a:rPr>
              <a:t>Guidance Documents</a:t>
            </a:r>
          </a:p>
        </p:txBody>
      </p:sp>
      <p:sp>
        <p:nvSpPr>
          <p:cNvPr id="6" name="Title 1">
            <a:extLst>
              <a:ext uri="{FF2B5EF4-FFF2-40B4-BE49-F238E27FC236}">
                <a16:creationId xmlns:a16="http://schemas.microsoft.com/office/drawing/2014/main" id="{D728687F-8349-FA45-8B0A-E2D430ABD316}"/>
              </a:ext>
            </a:extLst>
          </p:cNvPr>
          <p:cNvSpPr>
            <a:spLocks noGrp="1"/>
          </p:cNvSpPr>
          <p:nvPr>
            <p:ph type="title"/>
          </p:nvPr>
        </p:nvSpPr>
        <p:spPr>
          <a:xfrm>
            <a:off x="457200" y="152400"/>
            <a:ext cx="5486400" cy="990600"/>
          </a:xfrm>
        </p:spPr>
        <p:txBody>
          <a:bodyPr>
            <a:normAutofit/>
          </a:bodyPr>
          <a:lstStyle/>
          <a:p>
            <a:r>
              <a:rPr lang="en-US" dirty="0">
                <a:latin typeface="Helvetica"/>
                <a:cs typeface="Helvetica"/>
              </a:rPr>
              <a:t>Next Steps</a:t>
            </a:r>
          </a:p>
        </p:txBody>
      </p:sp>
      <p:pic>
        <p:nvPicPr>
          <p:cNvPr id="4" name="Picture 3">
            <a:extLst>
              <a:ext uri="{FF2B5EF4-FFF2-40B4-BE49-F238E27FC236}">
                <a16:creationId xmlns:a16="http://schemas.microsoft.com/office/drawing/2014/main" id="{74FBDC11-40D9-2647-88F7-D2B8872E35A0}"/>
              </a:ext>
            </a:extLst>
          </p:cNvPr>
          <p:cNvPicPr>
            <a:picLocks noChangeAspect="1"/>
          </p:cNvPicPr>
          <p:nvPr/>
        </p:nvPicPr>
        <p:blipFill rotWithShape="1">
          <a:blip r:embed="rId3">
            <a:extLst>
              <a:ext uri="{28A0092B-C50C-407E-A947-70E740481C1C}">
                <a14:useLocalDpi xmlns:a14="http://schemas.microsoft.com/office/drawing/2010/main" val="0"/>
              </a:ext>
            </a:extLst>
          </a:blip>
          <a:srcRect t="9210" b="7895"/>
          <a:stretch/>
        </p:blipFill>
        <p:spPr>
          <a:xfrm>
            <a:off x="3833536" y="1295400"/>
            <a:ext cx="5081864" cy="5451597"/>
          </a:xfrm>
          <a:prstGeom prst="rect">
            <a:avLst/>
          </a:prstGeom>
        </p:spPr>
      </p:pic>
    </p:spTree>
    <p:extLst>
      <p:ext uri="{BB962C8B-B14F-4D97-AF65-F5344CB8AC3E}">
        <p14:creationId xmlns:p14="http://schemas.microsoft.com/office/powerpoint/2010/main" val="3093883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9F443-1F26-2147-96A0-0CF1B5277E6E}"/>
              </a:ext>
            </a:extLst>
          </p:cNvPr>
          <p:cNvSpPr>
            <a:spLocks noGrp="1"/>
          </p:cNvSpPr>
          <p:nvPr>
            <p:ph idx="1"/>
          </p:nvPr>
        </p:nvSpPr>
        <p:spPr/>
        <p:txBody>
          <a:bodyPr anchor="ctr"/>
          <a:lstStyle/>
          <a:p>
            <a:pPr marL="0" indent="0" algn="ctr">
              <a:buNone/>
            </a:pPr>
            <a:r>
              <a:rPr lang="en-US" b="1" dirty="0"/>
              <a:t>Where else</a:t>
            </a:r>
            <a:r>
              <a:rPr lang="en-US" dirty="0"/>
              <a:t> in your health departments/agencies </a:t>
            </a:r>
            <a:r>
              <a:rPr lang="en-US" b="1" dirty="0"/>
              <a:t>do you see a need </a:t>
            </a:r>
            <a:r>
              <a:rPr lang="en-US" dirty="0"/>
              <a:t>for a Community of Practice?</a:t>
            </a:r>
          </a:p>
        </p:txBody>
      </p:sp>
      <p:sp>
        <p:nvSpPr>
          <p:cNvPr id="4" name="Title 1">
            <a:extLst>
              <a:ext uri="{FF2B5EF4-FFF2-40B4-BE49-F238E27FC236}">
                <a16:creationId xmlns:a16="http://schemas.microsoft.com/office/drawing/2014/main" id="{37979F0D-058C-C240-B081-A0290980DB70}"/>
              </a:ext>
            </a:extLst>
          </p:cNvPr>
          <p:cNvSpPr>
            <a:spLocks noGrp="1"/>
          </p:cNvSpPr>
          <p:nvPr>
            <p:ph type="title"/>
          </p:nvPr>
        </p:nvSpPr>
        <p:spPr>
          <a:xfrm>
            <a:off x="457200" y="152400"/>
            <a:ext cx="4953000" cy="990600"/>
          </a:xfrm>
        </p:spPr>
        <p:txBody>
          <a:bodyPr>
            <a:normAutofit/>
          </a:bodyPr>
          <a:lstStyle/>
          <a:p>
            <a:r>
              <a:rPr lang="en-US" dirty="0"/>
              <a:t>Discussion</a:t>
            </a:r>
            <a:endParaRPr lang="en-US" dirty="0">
              <a:latin typeface="Helvetica"/>
              <a:cs typeface="Helvetica"/>
            </a:endParaRPr>
          </a:p>
        </p:txBody>
      </p:sp>
    </p:spTree>
    <p:extLst>
      <p:ext uri="{BB962C8B-B14F-4D97-AF65-F5344CB8AC3E}">
        <p14:creationId xmlns:p14="http://schemas.microsoft.com/office/powerpoint/2010/main" val="21267408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4953000" cy="990600"/>
          </a:xfrm>
        </p:spPr>
        <p:txBody>
          <a:bodyPr>
            <a:normAutofit/>
          </a:bodyPr>
          <a:lstStyle/>
          <a:p>
            <a:r>
              <a:rPr lang="en-US" dirty="0">
                <a:latin typeface="Helvetica"/>
                <a:cs typeface="Helvetica"/>
              </a:rPr>
              <a:t>Additional References</a:t>
            </a:r>
          </a:p>
        </p:txBody>
      </p:sp>
      <p:sp>
        <p:nvSpPr>
          <p:cNvPr id="2" name="TextBox 1"/>
          <p:cNvSpPr txBox="1"/>
          <p:nvPr/>
        </p:nvSpPr>
        <p:spPr>
          <a:xfrm>
            <a:off x="457200" y="1905000"/>
            <a:ext cx="8077200" cy="3416320"/>
          </a:xfrm>
          <a:prstGeom prst="rect">
            <a:avLst/>
          </a:prstGeom>
          <a:noFill/>
        </p:spPr>
        <p:txBody>
          <a:bodyPr wrap="square" rtlCol="0">
            <a:spAutoFit/>
          </a:bodyPr>
          <a:lstStyle/>
          <a:p>
            <a:pPr marL="0" indent="0">
              <a:buNone/>
            </a:pPr>
            <a:r>
              <a:rPr lang="en-US" sz="2400" b="1" dirty="0"/>
              <a:t>Communities of Practice References:</a:t>
            </a:r>
          </a:p>
          <a:p>
            <a:pPr marL="0" indent="0">
              <a:buNone/>
            </a:pPr>
            <a:r>
              <a:rPr lang="en-US" sz="2000" dirty="0">
                <a:hlinkClick r:id="rId3"/>
              </a:rPr>
              <a:t>https://www.cdc.gov/phcommunities/resourcekit/references.html</a:t>
            </a:r>
            <a:endParaRPr lang="en-US" sz="2000" dirty="0"/>
          </a:p>
          <a:p>
            <a:pPr marL="0" indent="0">
              <a:buNone/>
            </a:pPr>
            <a:endParaRPr lang="en-US" sz="2400" dirty="0"/>
          </a:p>
          <a:p>
            <a:pPr marL="0" indent="0">
              <a:buNone/>
            </a:pPr>
            <a:endParaRPr lang="en-US" sz="2400" dirty="0"/>
          </a:p>
          <a:p>
            <a:pPr marL="0" indent="0">
              <a:buNone/>
            </a:pPr>
            <a:r>
              <a:rPr lang="en-US" sz="2400" b="1" dirty="0"/>
              <a:t>Facilitation Guide References: </a:t>
            </a:r>
            <a:r>
              <a:rPr lang="en-US" sz="2000" dirty="0">
                <a:hlinkClick r:id="rId4"/>
              </a:rPr>
              <a:t>https://www.cdc.gov/phcommunities/resourcekit/resources.html</a:t>
            </a:r>
            <a:r>
              <a:rPr lang="en-US" sz="2000" dirty="0"/>
              <a:t> </a:t>
            </a:r>
          </a:p>
          <a:p>
            <a:pPr marL="0" indent="0">
              <a:buNone/>
            </a:pPr>
            <a:endParaRPr lang="en-US" sz="2000" dirty="0"/>
          </a:p>
          <a:p>
            <a:r>
              <a:rPr lang="en-US" sz="2000" i="1" dirty="0"/>
              <a:t>Advanced Facilitation Guide</a:t>
            </a:r>
          </a:p>
          <a:p>
            <a:pPr marL="0" indent="0">
              <a:buNone/>
            </a:pPr>
            <a:r>
              <a:rPr lang="en-US" sz="2000" i="1" dirty="0"/>
              <a:t>Facilitation Distributed Groups</a:t>
            </a:r>
          </a:p>
          <a:p>
            <a:pPr marL="0" indent="0">
              <a:buNone/>
            </a:pPr>
            <a:r>
              <a:rPr lang="en-US" sz="2000" i="1" dirty="0"/>
              <a:t>Facilitation Tip Sheet</a:t>
            </a:r>
          </a:p>
        </p:txBody>
      </p:sp>
    </p:spTree>
    <p:extLst>
      <p:ext uri="{BB962C8B-B14F-4D97-AF65-F5344CB8AC3E}">
        <p14:creationId xmlns:p14="http://schemas.microsoft.com/office/powerpoint/2010/main" val="1385521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F2577C-18FC-EE4B-BB9B-C638092C5B91}"/>
              </a:ext>
            </a:extLst>
          </p:cNvPr>
          <p:cNvSpPr>
            <a:spLocks noGrp="1"/>
          </p:cNvSpPr>
          <p:nvPr>
            <p:ph idx="1"/>
          </p:nvPr>
        </p:nvSpPr>
        <p:spPr>
          <a:xfrm>
            <a:off x="457200" y="3962400"/>
            <a:ext cx="8229600" cy="2895600"/>
          </a:xfrm>
        </p:spPr>
        <p:txBody>
          <a:bodyPr>
            <a:normAutofit fontScale="62500" lnSpcReduction="20000"/>
          </a:bodyPr>
          <a:lstStyle/>
          <a:p>
            <a:pPr marL="0" indent="0" algn="ctr">
              <a:spcAft>
                <a:spcPts val="600"/>
              </a:spcAft>
              <a:buNone/>
            </a:pPr>
            <a:r>
              <a:rPr lang="en-US" b="1" i="1" dirty="0"/>
              <a:t>Harnessing Data Science to Improve Population Health and Public Health Surveillance</a:t>
            </a:r>
            <a:endParaRPr lang="en-US" dirty="0"/>
          </a:p>
          <a:p>
            <a:pPr marL="0" indent="0" algn="ctr">
              <a:spcAft>
                <a:spcPts val="600"/>
              </a:spcAft>
              <a:buNone/>
            </a:pPr>
            <a:r>
              <a:rPr lang="en-US" sz="2800" dirty="0"/>
              <a:t>January 29 – February 1, 2019</a:t>
            </a:r>
          </a:p>
          <a:p>
            <a:pPr marL="0" indent="0" algn="ctr">
              <a:spcAft>
                <a:spcPts val="600"/>
              </a:spcAft>
              <a:buNone/>
            </a:pPr>
            <a:r>
              <a:rPr lang="en-US" sz="2800" dirty="0"/>
              <a:t>Marriott San Diego Mission Valley, San Diego, California</a:t>
            </a:r>
          </a:p>
          <a:p>
            <a:pPr marL="0" indent="0">
              <a:spcAft>
                <a:spcPts val="400"/>
              </a:spcAft>
              <a:buNone/>
            </a:pPr>
            <a:endParaRPr lang="en-US" sz="2400" i="1" dirty="0"/>
          </a:p>
          <a:p>
            <a:pPr marL="0" indent="0">
              <a:spcAft>
                <a:spcPts val="400"/>
              </a:spcAft>
              <a:buNone/>
            </a:pPr>
            <a:r>
              <a:rPr lang="en-US" sz="2400" b="1" dirty="0"/>
              <a:t>Abstract Submission Deadline: </a:t>
            </a:r>
            <a:r>
              <a:rPr lang="en-US" sz="2400" dirty="0"/>
              <a:t>September 14, 2018</a:t>
            </a:r>
          </a:p>
          <a:p>
            <a:pPr marL="0" indent="0">
              <a:spcAft>
                <a:spcPts val="400"/>
              </a:spcAft>
              <a:buNone/>
            </a:pPr>
            <a:r>
              <a:rPr lang="en-US" sz="2400" b="1" dirty="0"/>
              <a:t>Early Registration Deadline: </a:t>
            </a:r>
            <a:r>
              <a:rPr lang="en-US" sz="2400" dirty="0"/>
              <a:t>December 21, 2018</a:t>
            </a:r>
            <a:endParaRPr lang="en-US" sz="2400" b="1" dirty="0"/>
          </a:p>
          <a:p>
            <a:pPr marL="0" indent="0">
              <a:spcAft>
                <a:spcPts val="600"/>
              </a:spcAft>
              <a:buNone/>
            </a:pPr>
            <a:endParaRPr lang="en-US" sz="2400" dirty="0">
              <a:hlinkClick r:id="rId3"/>
            </a:endParaRPr>
          </a:p>
          <a:p>
            <a:pPr marL="0" indent="0">
              <a:spcAft>
                <a:spcPts val="600"/>
              </a:spcAft>
              <a:buNone/>
            </a:pPr>
            <a:r>
              <a:rPr lang="en-US" sz="2400" dirty="0">
                <a:hlinkClick r:id="rId3"/>
              </a:rPr>
              <a:t>http://www.healthsurveillance.org/?page=conference</a:t>
            </a:r>
            <a:r>
              <a:rPr lang="en-US" sz="2400" dirty="0"/>
              <a:t> 			           </a:t>
            </a:r>
            <a:r>
              <a:rPr lang="en-US" sz="2400" b="1" dirty="0">
                <a:solidFill>
                  <a:schemeClr val="tx2">
                    <a:lumMod val="60000"/>
                    <a:lumOff val="40000"/>
                  </a:schemeClr>
                </a:solidFill>
              </a:rPr>
              <a:t>#ISDS19   #ISDSOH19</a:t>
            </a:r>
            <a:endParaRPr lang="en-US" sz="2400" dirty="0"/>
          </a:p>
        </p:txBody>
      </p:sp>
      <p:sp>
        <p:nvSpPr>
          <p:cNvPr id="5" name="Title 1">
            <a:extLst>
              <a:ext uri="{FF2B5EF4-FFF2-40B4-BE49-F238E27FC236}">
                <a16:creationId xmlns:a16="http://schemas.microsoft.com/office/drawing/2014/main" id="{5902EE48-81C4-0A41-ADC9-FAD0229DE425}"/>
              </a:ext>
            </a:extLst>
          </p:cNvPr>
          <p:cNvSpPr txBox="1">
            <a:spLocks/>
          </p:cNvSpPr>
          <p:nvPr/>
        </p:nvSpPr>
        <p:spPr bwMode="auto">
          <a:xfrm>
            <a:off x="457200" y="152400"/>
            <a:ext cx="6477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7500"/>
          </a:bodyPr>
          <a:lstStyle>
            <a:lvl1pPr algn="l" defTabSz="457200" rtl="0" eaLnBrk="0" fontAlgn="base" hangingPunct="0">
              <a:spcBef>
                <a:spcPct val="0"/>
              </a:spcBef>
              <a:spcAft>
                <a:spcPct val="0"/>
              </a:spcAft>
              <a:defRPr sz="3200" b="1" kern="1200">
                <a:solidFill>
                  <a:srgbClr val="0D3F5D"/>
                </a:solidFill>
                <a:latin typeface="Helvetica Neue"/>
                <a:ea typeface="ＭＳ Ｐゴシック" pitchFamily="-109" charset="-128"/>
                <a:cs typeface="Helvetica Neue"/>
              </a:defRPr>
            </a:lvl1pPr>
            <a:lvl2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2pPr>
            <a:lvl3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3pPr>
            <a:lvl4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4pPr>
            <a:lvl5pPr algn="l" defTabSz="457200" rtl="0" eaLnBrk="0" fontAlgn="base" hangingPunct="0">
              <a:spcBef>
                <a:spcPct val="0"/>
              </a:spcBef>
              <a:spcAft>
                <a:spcPct val="0"/>
              </a:spcAft>
              <a:defRPr sz="3200">
                <a:solidFill>
                  <a:srgbClr val="205372"/>
                </a:solidFill>
                <a:latin typeface="Helvetica Neue" pitchFamily="-109" charset="0"/>
                <a:ea typeface="ＭＳ Ｐゴシック" pitchFamily="-109" charset="-128"/>
              </a:defRPr>
            </a:lvl5pPr>
            <a:lvl6pPr marL="4572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6pPr>
            <a:lvl7pPr marL="9144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7pPr>
            <a:lvl8pPr marL="13716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8pPr>
            <a:lvl9pPr marL="1828800" algn="l" defTabSz="457200" rtl="0" fontAlgn="base">
              <a:spcBef>
                <a:spcPct val="0"/>
              </a:spcBef>
              <a:spcAft>
                <a:spcPct val="0"/>
              </a:spcAft>
              <a:defRPr sz="3200">
                <a:solidFill>
                  <a:srgbClr val="205372"/>
                </a:solidFill>
                <a:latin typeface="Helvetica Neue" pitchFamily="-109" charset="0"/>
                <a:ea typeface="ＭＳ Ｐゴシック" pitchFamily="-109" charset="-128"/>
              </a:defRPr>
            </a:lvl9pPr>
          </a:lstStyle>
          <a:p>
            <a:r>
              <a:rPr lang="en-US" dirty="0"/>
              <a:t>2019 ISDS Annual Conference</a:t>
            </a:r>
            <a:endParaRPr lang="en-US" dirty="0">
              <a:latin typeface="Helvetica"/>
              <a:cs typeface="Helvetica"/>
            </a:endParaRPr>
          </a:p>
        </p:txBody>
      </p:sp>
      <p:pic>
        <p:nvPicPr>
          <p:cNvPr id="9" name="Picture 8">
            <a:extLst>
              <a:ext uri="{FF2B5EF4-FFF2-40B4-BE49-F238E27FC236}">
                <a16:creationId xmlns:a16="http://schemas.microsoft.com/office/drawing/2014/main" id="{98EE4F9C-53C5-6A45-9C7D-8C563A52CE0D}"/>
              </a:ext>
            </a:extLst>
          </p:cNvPr>
          <p:cNvPicPr>
            <a:picLocks noChangeAspect="1"/>
          </p:cNvPicPr>
          <p:nvPr/>
        </p:nvPicPr>
        <p:blipFill rotWithShape="1">
          <a:blip r:embed="rId4">
            <a:extLst>
              <a:ext uri="{28A0092B-C50C-407E-A947-70E740481C1C}">
                <a14:useLocalDpi xmlns:a14="http://schemas.microsoft.com/office/drawing/2010/main" val="0"/>
              </a:ext>
            </a:extLst>
          </a:blip>
          <a:srcRect b="4957"/>
          <a:stretch/>
        </p:blipFill>
        <p:spPr>
          <a:xfrm>
            <a:off x="571500" y="1351402"/>
            <a:ext cx="8001000" cy="2534798"/>
          </a:xfrm>
          <a:prstGeom prst="rect">
            <a:avLst/>
          </a:prstGeom>
        </p:spPr>
      </p:pic>
    </p:spTree>
    <p:extLst>
      <p:ext uri="{BB962C8B-B14F-4D97-AF65-F5344CB8AC3E}">
        <p14:creationId xmlns:p14="http://schemas.microsoft.com/office/powerpoint/2010/main" val="500481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44DEE5-1010-D741-872C-9862FEBC7F57}"/>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6058" r="24334" b="6539"/>
          <a:stretch/>
        </p:blipFill>
        <p:spPr>
          <a:xfrm>
            <a:off x="1981200" y="1330061"/>
            <a:ext cx="7162800" cy="5378063"/>
          </a:xfrm>
          <a:prstGeom prst="rect">
            <a:avLst/>
          </a:prstGeom>
        </p:spPr>
      </p:pic>
      <p:sp>
        <p:nvSpPr>
          <p:cNvPr id="9" name="Title 1"/>
          <p:cNvSpPr>
            <a:spLocks noGrp="1"/>
          </p:cNvSpPr>
          <p:nvPr>
            <p:ph type="title"/>
          </p:nvPr>
        </p:nvSpPr>
        <p:spPr>
          <a:xfrm>
            <a:off x="457200" y="152400"/>
            <a:ext cx="4953000" cy="990600"/>
          </a:xfrm>
        </p:spPr>
        <p:txBody>
          <a:bodyPr>
            <a:normAutofit/>
          </a:bodyPr>
          <a:lstStyle/>
          <a:p>
            <a:r>
              <a:rPr lang="en-US" dirty="0">
                <a:latin typeface="Helvetica"/>
                <a:cs typeface="Helvetica"/>
              </a:rPr>
              <a:t>Contact Information</a:t>
            </a:r>
          </a:p>
        </p:txBody>
      </p:sp>
      <p:sp>
        <p:nvSpPr>
          <p:cNvPr id="2" name="TextBox 1"/>
          <p:cNvSpPr txBox="1"/>
          <p:nvPr/>
        </p:nvSpPr>
        <p:spPr>
          <a:xfrm>
            <a:off x="457200" y="1479937"/>
            <a:ext cx="8077200" cy="5078313"/>
          </a:xfrm>
          <a:prstGeom prst="rect">
            <a:avLst/>
          </a:prstGeom>
          <a:noFill/>
        </p:spPr>
        <p:txBody>
          <a:bodyPr wrap="square" rtlCol="0">
            <a:spAutoFit/>
          </a:bodyPr>
          <a:lstStyle/>
          <a:p>
            <a:pPr marL="0" indent="0">
              <a:buNone/>
            </a:pPr>
            <a:r>
              <a:rPr lang="en-US" sz="2800" b="1" dirty="0"/>
              <a:t>Catherine Tong</a:t>
            </a:r>
          </a:p>
          <a:p>
            <a:pPr marL="0" indent="0">
              <a:buNone/>
            </a:pPr>
            <a:r>
              <a:rPr lang="en-US" sz="2400" i="1" dirty="0"/>
              <a:t>Program Coordinator</a:t>
            </a:r>
            <a:endParaRPr lang="en-US" sz="2400" dirty="0"/>
          </a:p>
          <a:p>
            <a:pPr marL="0" indent="0">
              <a:buNone/>
            </a:pPr>
            <a:r>
              <a:rPr lang="en-US" sz="2400" dirty="0"/>
              <a:t>ISDS</a:t>
            </a:r>
          </a:p>
          <a:p>
            <a:pPr marL="0" indent="0">
              <a:buNone/>
            </a:pPr>
            <a:r>
              <a:rPr lang="en-US" sz="2400" dirty="0">
                <a:hlinkClick r:id="rId4"/>
              </a:rPr>
              <a:t>ctong@syndromic.org</a:t>
            </a:r>
            <a:endParaRPr lang="en-US" sz="2400" dirty="0"/>
          </a:p>
          <a:p>
            <a:pPr marL="0" indent="0">
              <a:buNone/>
            </a:pPr>
            <a:endParaRPr lang="en-US" sz="2400" dirty="0"/>
          </a:p>
          <a:p>
            <a:pPr marL="0" indent="0">
              <a:buNone/>
            </a:pPr>
            <a:r>
              <a:rPr lang="en-US" sz="2800" b="1" dirty="0"/>
              <a:t>Shandy Dearth</a:t>
            </a:r>
          </a:p>
          <a:p>
            <a:pPr marL="0" indent="0">
              <a:buNone/>
            </a:pPr>
            <a:r>
              <a:rPr lang="en-US" sz="2400" i="1" dirty="0"/>
              <a:t>Executive Director</a:t>
            </a:r>
            <a:endParaRPr lang="en-US" sz="2400" dirty="0"/>
          </a:p>
          <a:p>
            <a:pPr marL="0" indent="0">
              <a:buNone/>
            </a:pPr>
            <a:r>
              <a:rPr lang="en-US" sz="2400" dirty="0"/>
              <a:t>ISDS</a:t>
            </a:r>
          </a:p>
          <a:p>
            <a:pPr marL="0" indent="0">
              <a:buNone/>
            </a:pPr>
            <a:r>
              <a:rPr lang="en-US" sz="2400" dirty="0">
                <a:hlinkClick r:id="rId5"/>
              </a:rPr>
              <a:t>sdearth@syndromic.org</a:t>
            </a:r>
            <a:endParaRPr lang="en-US" sz="2400" dirty="0"/>
          </a:p>
          <a:p>
            <a:pPr marL="0" indent="0">
              <a:buNone/>
            </a:pPr>
            <a:endParaRPr lang="en-US" sz="2400" dirty="0"/>
          </a:p>
          <a:p>
            <a:pPr marL="0" indent="0">
              <a:buNone/>
            </a:pPr>
            <a:r>
              <a:rPr lang="en-US" sz="2800" b="1" dirty="0"/>
              <a:t>ISDS Websites </a:t>
            </a:r>
          </a:p>
          <a:p>
            <a:pPr marL="0" indent="0">
              <a:buNone/>
            </a:pPr>
            <a:r>
              <a:rPr lang="en-US" sz="2400" dirty="0">
                <a:hlinkClick r:id="rId6"/>
              </a:rPr>
              <a:t>www.healthsurveillance.org</a:t>
            </a:r>
            <a:r>
              <a:rPr lang="en-US" sz="2400" dirty="0"/>
              <a:t> (main)</a:t>
            </a:r>
          </a:p>
          <a:p>
            <a:pPr marL="0" indent="0">
              <a:buNone/>
            </a:pPr>
            <a:r>
              <a:rPr lang="en-US" sz="2400" dirty="0">
                <a:hlinkClick r:id="rId7"/>
              </a:rPr>
              <a:t>www.surveillancerepository.org</a:t>
            </a:r>
            <a:r>
              <a:rPr lang="en-US" sz="2400" dirty="0"/>
              <a:t> (Knowledge Repository)</a:t>
            </a:r>
          </a:p>
        </p:txBody>
      </p:sp>
    </p:spTree>
    <p:extLst>
      <p:ext uri="{BB962C8B-B14F-4D97-AF65-F5344CB8AC3E}">
        <p14:creationId xmlns:p14="http://schemas.microsoft.com/office/powerpoint/2010/main" val="3658482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4953000" cy="990600"/>
          </a:xfrm>
        </p:spPr>
        <p:txBody>
          <a:bodyPr>
            <a:normAutofit/>
          </a:bodyPr>
          <a:lstStyle/>
          <a:p>
            <a:r>
              <a:rPr lang="en-US" dirty="0"/>
              <a:t>Agenda</a:t>
            </a:r>
            <a:endParaRPr lang="en-US" dirty="0">
              <a:latin typeface="Helvetica"/>
              <a:cs typeface="Helvetica"/>
            </a:endParaRPr>
          </a:p>
        </p:txBody>
      </p:sp>
      <p:sp>
        <p:nvSpPr>
          <p:cNvPr id="2" name="TextBox 1"/>
          <p:cNvSpPr txBox="1"/>
          <p:nvPr/>
        </p:nvSpPr>
        <p:spPr>
          <a:xfrm>
            <a:off x="457200" y="1739443"/>
            <a:ext cx="8077200" cy="2631490"/>
          </a:xfrm>
          <a:prstGeom prst="rect">
            <a:avLst/>
          </a:prstGeom>
          <a:noFill/>
        </p:spPr>
        <p:txBody>
          <a:bodyPr wrap="square" rtlCol="0" anchor="ctr">
            <a:spAutoFit/>
          </a:bodyPr>
          <a:lstStyle/>
          <a:p>
            <a:pPr marL="114300" lvl="0" indent="-457200">
              <a:spcAft>
                <a:spcPts val="1000"/>
              </a:spcAft>
              <a:buFont typeface="+mj-lt"/>
              <a:buAutoNum type="arabicPeriod"/>
            </a:pPr>
            <a:r>
              <a:rPr lang="en-US" sz="2800" dirty="0">
                <a:latin typeface="Helvetica"/>
                <a:cs typeface="Helvetica"/>
              </a:rPr>
              <a:t>Overview of the Community of Practice</a:t>
            </a:r>
          </a:p>
          <a:p>
            <a:pPr marL="114300" lvl="0" indent="-457200">
              <a:spcAft>
                <a:spcPts val="1000"/>
              </a:spcAft>
              <a:buFont typeface="+mj-lt"/>
              <a:buAutoNum type="arabicPeriod"/>
            </a:pPr>
            <a:r>
              <a:rPr lang="en-US" sz="2800" dirty="0">
                <a:latin typeface="Helvetica"/>
                <a:cs typeface="Helvetica"/>
              </a:rPr>
              <a:t>National Syndromic Surveillance Community of Practice (NSSP </a:t>
            </a:r>
            <a:r>
              <a:rPr lang="en-US" sz="2800" dirty="0" err="1">
                <a:latin typeface="Helvetica"/>
                <a:cs typeface="Helvetica"/>
              </a:rPr>
              <a:t>CoP</a:t>
            </a:r>
            <a:r>
              <a:rPr lang="en-US" sz="2800" dirty="0">
                <a:latin typeface="Helvetica"/>
                <a:cs typeface="Helvetica"/>
              </a:rPr>
              <a:t>) Accomplishments</a:t>
            </a:r>
          </a:p>
          <a:p>
            <a:pPr marL="114300" lvl="0" indent="-457200">
              <a:spcAft>
                <a:spcPts val="1000"/>
              </a:spcAft>
              <a:buFont typeface="+mj-lt"/>
              <a:buAutoNum type="arabicPeriod"/>
            </a:pPr>
            <a:r>
              <a:rPr lang="en-US" sz="2800" dirty="0">
                <a:latin typeface="Helvetica"/>
                <a:cs typeface="Helvetica"/>
              </a:rPr>
              <a:t>Stories of the CoP in Action</a:t>
            </a:r>
          </a:p>
          <a:p>
            <a:pPr marL="114300" lvl="0" indent="-457200">
              <a:spcAft>
                <a:spcPts val="1000"/>
              </a:spcAft>
              <a:buFont typeface="+mj-lt"/>
              <a:buAutoNum type="arabicPeriod"/>
            </a:pPr>
            <a:r>
              <a:rPr lang="en-US" sz="2800" dirty="0">
                <a:latin typeface="Helvetica"/>
                <a:cs typeface="Helvetica"/>
              </a:rPr>
              <a:t>Next Steps for Engagement</a:t>
            </a:r>
          </a:p>
        </p:txBody>
      </p:sp>
    </p:spTree>
    <p:extLst>
      <p:ext uri="{BB962C8B-B14F-4D97-AF65-F5344CB8AC3E}">
        <p14:creationId xmlns:p14="http://schemas.microsoft.com/office/powerpoint/2010/main" val="1653830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4953000" cy="990600"/>
          </a:xfrm>
        </p:spPr>
        <p:txBody>
          <a:bodyPr>
            <a:normAutofit/>
          </a:bodyPr>
          <a:lstStyle/>
          <a:p>
            <a:r>
              <a:rPr lang="en-US" dirty="0"/>
              <a:t>What is a CoP?</a:t>
            </a:r>
            <a:endParaRPr lang="en-US" dirty="0">
              <a:latin typeface="Helvetica"/>
              <a:cs typeface="Helvetica"/>
            </a:endParaRPr>
          </a:p>
        </p:txBody>
      </p:sp>
      <p:sp>
        <p:nvSpPr>
          <p:cNvPr id="2" name="TextBox 1"/>
          <p:cNvSpPr txBox="1"/>
          <p:nvPr/>
        </p:nvSpPr>
        <p:spPr>
          <a:xfrm>
            <a:off x="457200" y="2929765"/>
            <a:ext cx="8077200" cy="1569660"/>
          </a:xfrm>
          <a:prstGeom prst="rect">
            <a:avLst/>
          </a:prstGeom>
          <a:noFill/>
        </p:spPr>
        <p:txBody>
          <a:bodyPr wrap="square" rtlCol="0">
            <a:spAutoFit/>
          </a:bodyPr>
          <a:lstStyle/>
          <a:p>
            <a:pPr marL="0" indent="0">
              <a:buNone/>
            </a:pPr>
            <a:r>
              <a:rPr lang="en-US" sz="2400" dirty="0"/>
              <a:t>A </a:t>
            </a:r>
            <a:r>
              <a:rPr lang="en-US" sz="2400" b="1" dirty="0">
                <a:solidFill>
                  <a:schemeClr val="tx2"/>
                </a:solidFill>
                <a:latin typeface="Helvetica"/>
              </a:rPr>
              <a:t>Community of Practice (CoP) </a:t>
            </a:r>
            <a:r>
              <a:rPr lang="en-US" sz="2400" dirty="0"/>
              <a:t>is defined as “a group of people who share a concern, a set of problems, or a passion about a topic, and who deepen their knowledge and expertise by interacting on an ongoing basis.</a:t>
            </a:r>
            <a:r>
              <a:rPr lang="en-US" sz="2400" u="sng" baseline="30000" dirty="0">
                <a:hlinkClick r:id="rId3"/>
              </a:rPr>
              <a:t>1</a:t>
            </a:r>
            <a:r>
              <a:rPr lang="en-US" sz="2400" dirty="0"/>
              <a:t>”</a:t>
            </a:r>
          </a:p>
        </p:txBody>
      </p:sp>
      <p:sp>
        <p:nvSpPr>
          <p:cNvPr id="3" name="TextBox 2">
            <a:extLst>
              <a:ext uri="{FF2B5EF4-FFF2-40B4-BE49-F238E27FC236}">
                <a16:creationId xmlns:a16="http://schemas.microsoft.com/office/drawing/2014/main" id="{947197B2-6EA0-A940-A591-13396A3AD34E}"/>
              </a:ext>
            </a:extLst>
          </p:cNvPr>
          <p:cNvSpPr txBox="1"/>
          <p:nvPr/>
        </p:nvSpPr>
        <p:spPr>
          <a:xfrm>
            <a:off x="457200" y="6055357"/>
            <a:ext cx="7696200" cy="523220"/>
          </a:xfrm>
          <a:prstGeom prst="rect">
            <a:avLst/>
          </a:prstGeom>
          <a:noFill/>
        </p:spPr>
        <p:txBody>
          <a:bodyPr wrap="square" rtlCol="0">
            <a:spAutoFit/>
          </a:bodyPr>
          <a:lstStyle/>
          <a:p>
            <a:r>
              <a:rPr lang="en-US" sz="1400" i="1" dirty="0"/>
              <a:t>Source: </a:t>
            </a:r>
            <a:r>
              <a:rPr lang="en-US" sz="1400" i="1" dirty="0">
                <a:ea typeface="ＭＳ Ｐゴシック" pitchFamily="-109" charset="-128"/>
                <a:cs typeface="ＭＳ Ｐゴシック" pitchFamily="-109" charset="-128"/>
              </a:rPr>
              <a:t>Wenger, Etienne, McDermott, Richard, Snyder, William M. Cultivating Communities of Practice. Harvard Business School Press. Boston, MA. 2002.</a:t>
            </a:r>
            <a:endParaRPr lang="en-US" sz="1400" i="1" dirty="0">
              <a:solidFill>
                <a:srgbClr val="FF0000"/>
              </a:solidFill>
            </a:endParaRPr>
          </a:p>
        </p:txBody>
      </p:sp>
    </p:spTree>
    <p:extLst>
      <p:ext uri="{BB962C8B-B14F-4D97-AF65-F5344CB8AC3E}">
        <p14:creationId xmlns:p14="http://schemas.microsoft.com/office/powerpoint/2010/main" val="3679726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4953000" cy="990600"/>
          </a:xfrm>
        </p:spPr>
        <p:txBody>
          <a:bodyPr>
            <a:normAutofit/>
          </a:bodyPr>
          <a:lstStyle/>
          <a:p>
            <a:r>
              <a:rPr lang="en-US" dirty="0"/>
              <a:t>What is a CoP?</a:t>
            </a:r>
            <a:endParaRPr lang="en-US" dirty="0">
              <a:latin typeface="Helvetica"/>
              <a:cs typeface="Helvetica"/>
            </a:endParaRPr>
          </a:p>
        </p:txBody>
      </p:sp>
      <p:sp>
        <p:nvSpPr>
          <p:cNvPr id="2" name="TextBox 1"/>
          <p:cNvSpPr txBox="1"/>
          <p:nvPr/>
        </p:nvSpPr>
        <p:spPr>
          <a:xfrm>
            <a:off x="457200" y="1600200"/>
            <a:ext cx="8077200" cy="3354765"/>
          </a:xfrm>
          <a:prstGeom prst="rect">
            <a:avLst/>
          </a:prstGeom>
          <a:noFill/>
        </p:spPr>
        <p:txBody>
          <a:bodyPr wrap="square" rtlCol="0">
            <a:spAutoFit/>
          </a:bodyPr>
          <a:lstStyle/>
          <a:p>
            <a:pPr marL="0" indent="0">
              <a:buNone/>
            </a:pPr>
            <a:r>
              <a:rPr lang="en-US" sz="2200" dirty="0"/>
              <a:t>The three distinct elements that comprise a CoP are:</a:t>
            </a:r>
          </a:p>
          <a:p>
            <a:pPr marL="0" indent="0">
              <a:buNone/>
            </a:pPr>
            <a:endParaRPr lang="en-US" sz="2000" dirty="0"/>
          </a:p>
          <a:p>
            <a:pPr marL="342900" indent="-342900">
              <a:spcAft>
                <a:spcPts val="600"/>
              </a:spcAft>
              <a:buAutoNum type="arabicPeriod"/>
            </a:pPr>
            <a:r>
              <a:rPr lang="en-US" sz="2000" dirty="0"/>
              <a:t>A </a:t>
            </a:r>
            <a:r>
              <a:rPr lang="en-US" sz="2000" b="1" i="1" dirty="0">
                <a:solidFill>
                  <a:schemeClr val="tx2"/>
                </a:solidFill>
              </a:rPr>
              <a:t>community</a:t>
            </a:r>
            <a:r>
              <a:rPr lang="en-US" sz="2000" dirty="0"/>
              <a:t> that enables interaction (such as discussions, collaborative activities, and relationship building); </a:t>
            </a:r>
          </a:p>
          <a:p>
            <a:pPr marL="342900" indent="-342900">
              <a:spcAft>
                <a:spcPts val="600"/>
              </a:spcAft>
              <a:buAutoNum type="arabicPeriod"/>
            </a:pPr>
            <a:r>
              <a:rPr lang="en-US" sz="2000" dirty="0"/>
              <a:t>A shared </a:t>
            </a:r>
            <a:r>
              <a:rPr lang="en-US" sz="2000" b="1" i="1" dirty="0">
                <a:solidFill>
                  <a:schemeClr val="tx2"/>
                </a:solidFill>
              </a:rPr>
              <a:t>domain</a:t>
            </a:r>
            <a:r>
              <a:rPr lang="en-US" sz="2000" dirty="0"/>
              <a:t> of interest (such as syndromic surveillance); </a:t>
            </a:r>
          </a:p>
          <a:p>
            <a:pPr marL="342900" indent="-342900">
              <a:buAutoNum type="arabicPeriod"/>
            </a:pPr>
            <a:r>
              <a:rPr lang="en-US" sz="2000" dirty="0"/>
              <a:t>A shared </a:t>
            </a:r>
            <a:r>
              <a:rPr lang="en-US" sz="2000" b="1" i="1" dirty="0">
                <a:solidFill>
                  <a:schemeClr val="tx2"/>
                </a:solidFill>
              </a:rPr>
              <a:t>practice</a:t>
            </a:r>
            <a:r>
              <a:rPr lang="en-US" sz="2000" dirty="0"/>
              <a:t> of experiences, stories, tools, and ways of addressing recurring problems </a:t>
            </a:r>
          </a:p>
          <a:p>
            <a:pPr marL="342900" indent="-342900">
              <a:buAutoNum type="arabicPeriod"/>
            </a:pPr>
            <a:endParaRPr lang="en-US" sz="2000" dirty="0"/>
          </a:p>
          <a:p>
            <a:r>
              <a:rPr lang="en-US" sz="2000" dirty="0"/>
              <a:t>This approach enables public health professionals to grow and mature while focusing on efforts to share knowledge and solve problems.</a:t>
            </a:r>
          </a:p>
        </p:txBody>
      </p:sp>
      <p:sp>
        <p:nvSpPr>
          <p:cNvPr id="5" name="TextBox 4">
            <a:extLst>
              <a:ext uri="{FF2B5EF4-FFF2-40B4-BE49-F238E27FC236}">
                <a16:creationId xmlns:a16="http://schemas.microsoft.com/office/drawing/2014/main" id="{1AA37A4B-0987-E447-AD34-122AA8218D15}"/>
              </a:ext>
            </a:extLst>
          </p:cNvPr>
          <p:cNvSpPr txBox="1"/>
          <p:nvPr/>
        </p:nvSpPr>
        <p:spPr>
          <a:xfrm>
            <a:off x="457200" y="6055357"/>
            <a:ext cx="7696200" cy="523220"/>
          </a:xfrm>
          <a:prstGeom prst="rect">
            <a:avLst/>
          </a:prstGeom>
          <a:noFill/>
        </p:spPr>
        <p:txBody>
          <a:bodyPr wrap="square" rtlCol="0">
            <a:spAutoFit/>
          </a:bodyPr>
          <a:lstStyle/>
          <a:p>
            <a:r>
              <a:rPr lang="en-US" sz="1400" i="1" dirty="0"/>
              <a:t>Source: </a:t>
            </a:r>
            <a:r>
              <a:rPr lang="en-US" sz="1400" i="1" dirty="0">
                <a:ea typeface="ＭＳ Ｐゴシック" pitchFamily="-109" charset="-128"/>
                <a:cs typeface="ＭＳ Ｐゴシック" pitchFamily="-109" charset="-128"/>
              </a:rPr>
              <a:t>Wenger, Etienne, McDermott, Richard, Snyder, William M. Cultivating Communities of Practice. Harvard Business School Press. Boston, MA. 2002.</a:t>
            </a:r>
            <a:endParaRPr lang="en-US" sz="1400" i="1" dirty="0">
              <a:solidFill>
                <a:srgbClr val="FF0000"/>
              </a:solidFill>
            </a:endParaRPr>
          </a:p>
        </p:txBody>
      </p:sp>
    </p:spTree>
    <p:extLst>
      <p:ext uri="{BB962C8B-B14F-4D97-AF65-F5344CB8AC3E}">
        <p14:creationId xmlns:p14="http://schemas.microsoft.com/office/powerpoint/2010/main" val="2889418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45616-35BF-4C4B-A10B-BA2179F0C22E}"/>
              </a:ext>
            </a:extLst>
          </p:cNvPr>
          <p:cNvSpPr>
            <a:spLocks noGrp="1"/>
          </p:cNvSpPr>
          <p:nvPr>
            <p:ph idx="1"/>
          </p:nvPr>
        </p:nvSpPr>
        <p:spPr>
          <a:xfrm>
            <a:off x="457200" y="1600201"/>
            <a:ext cx="8229600" cy="3124200"/>
          </a:xfrm>
        </p:spPr>
        <p:txBody>
          <a:bodyPr/>
          <a:lstStyle/>
          <a:p>
            <a:pPr marL="0" indent="0">
              <a:spcBef>
                <a:spcPct val="0"/>
              </a:spcBef>
              <a:spcAft>
                <a:spcPts val="1000"/>
              </a:spcAft>
              <a:buNone/>
            </a:pPr>
            <a:r>
              <a:rPr lang="en-US" sz="2800" b="1" dirty="0">
                <a:latin typeface="Helvetica"/>
              </a:rPr>
              <a:t>MISSION</a:t>
            </a:r>
          </a:p>
          <a:p>
            <a:pPr marL="0" indent="0">
              <a:spcBef>
                <a:spcPct val="0"/>
              </a:spcBef>
              <a:spcAft>
                <a:spcPts val="1000"/>
              </a:spcAft>
              <a:buNone/>
            </a:pPr>
            <a:r>
              <a:rPr lang="en-US" sz="2400" dirty="0"/>
              <a:t>The National Syndromic Surveillance Program Community of Practice (NSSP </a:t>
            </a:r>
            <a:r>
              <a:rPr lang="en-US" sz="2400" dirty="0" err="1"/>
              <a:t>CoP</a:t>
            </a:r>
            <a:r>
              <a:rPr lang="en-US" sz="2400" dirty="0"/>
              <a:t>) serves the needs and interests of the Syndromic Surveillance (SyS) community through </a:t>
            </a:r>
            <a:r>
              <a:rPr lang="en-US" sz="2400" b="1" dirty="0">
                <a:solidFill>
                  <a:schemeClr val="tx2"/>
                </a:solidFill>
              </a:rPr>
              <a:t>leveraging the expertise and resources of its members</a:t>
            </a:r>
            <a:r>
              <a:rPr lang="en-US" sz="2400" dirty="0"/>
              <a:t> and </a:t>
            </a:r>
            <a:r>
              <a:rPr lang="en-US" sz="2400" b="1" dirty="0">
                <a:solidFill>
                  <a:schemeClr val="tx2"/>
                </a:solidFill>
              </a:rPr>
              <a:t>strengthens health surveillance capabilities nationwide</a:t>
            </a:r>
            <a:r>
              <a:rPr lang="en-US" sz="2400" dirty="0"/>
              <a:t> by advancing SyS practice and the utilization of SyS platforms (including the NSSP BioSense Platform). </a:t>
            </a:r>
          </a:p>
        </p:txBody>
      </p:sp>
      <p:sp>
        <p:nvSpPr>
          <p:cNvPr id="6" name="Title 1">
            <a:extLst>
              <a:ext uri="{FF2B5EF4-FFF2-40B4-BE49-F238E27FC236}">
                <a16:creationId xmlns:a16="http://schemas.microsoft.com/office/drawing/2014/main" id="{E4F75B2E-D70C-E140-BB9C-3D9AADDDF219}"/>
              </a:ext>
            </a:extLst>
          </p:cNvPr>
          <p:cNvSpPr>
            <a:spLocks noGrp="1"/>
          </p:cNvSpPr>
          <p:nvPr>
            <p:ph type="title"/>
          </p:nvPr>
        </p:nvSpPr>
        <p:spPr>
          <a:xfrm>
            <a:off x="457200" y="152400"/>
            <a:ext cx="4953000" cy="990600"/>
          </a:xfrm>
        </p:spPr>
        <p:txBody>
          <a:bodyPr>
            <a:normAutofit fontScale="90000"/>
          </a:bodyPr>
          <a:lstStyle/>
          <a:p>
            <a:r>
              <a:rPr lang="en-US" dirty="0"/>
              <a:t>NSSP</a:t>
            </a:r>
            <a:br>
              <a:rPr lang="en-US" dirty="0"/>
            </a:br>
            <a:r>
              <a:rPr lang="en-US" dirty="0"/>
              <a:t>Community of Practice</a:t>
            </a:r>
            <a:endParaRPr lang="en-US" dirty="0">
              <a:latin typeface="Helvetica"/>
              <a:cs typeface="Helvetica"/>
            </a:endParaRPr>
          </a:p>
        </p:txBody>
      </p:sp>
      <p:sp>
        <p:nvSpPr>
          <p:cNvPr id="2" name="TextBox 1">
            <a:extLst>
              <a:ext uri="{FF2B5EF4-FFF2-40B4-BE49-F238E27FC236}">
                <a16:creationId xmlns:a16="http://schemas.microsoft.com/office/drawing/2014/main" id="{6BEBAFD6-D4E5-BE42-9A64-B3081BC1D5FA}"/>
              </a:ext>
            </a:extLst>
          </p:cNvPr>
          <p:cNvSpPr txBox="1"/>
          <p:nvPr/>
        </p:nvSpPr>
        <p:spPr>
          <a:xfrm>
            <a:off x="457200" y="5638800"/>
            <a:ext cx="8229600" cy="646331"/>
          </a:xfrm>
          <a:prstGeom prst="rect">
            <a:avLst/>
          </a:prstGeom>
          <a:noFill/>
        </p:spPr>
        <p:txBody>
          <a:bodyPr wrap="square" rtlCol="0">
            <a:spAutoFit/>
          </a:bodyPr>
          <a:lstStyle/>
          <a:p>
            <a:r>
              <a:rPr lang="en-US" i="1" dirty="0"/>
              <a:t>Source: NSSP Community of Practice Charter located on </a:t>
            </a:r>
            <a:r>
              <a:rPr lang="en-US" i="1" dirty="0">
                <a:hlinkClick r:id="rId3"/>
              </a:rPr>
              <a:t>www.healthsurveillance.org/NSSPCOP</a:t>
            </a:r>
            <a:r>
              <a:rPr lang="en-US" i="1" dirty="0"/>
              <a:t> under “Mission, Vision, Goals” </a:t>
            </a:r>
          </a:p>
        </p:txBody>
      </p:sp>
    </p:spTree>
    <p:extLst>
      <p:ext uri="{BB962C8B-B14F-4D97-AF65-F5344CB8AC3E}">
        <p14:creationId xmlns:p14="http://schemas.microsoft.com/office/powerpoint/2010/main" val="174482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45616-35BF-4C4B-A10B-BA2179F0C22E}"/>
              </a:ext>
            </a:extLst>
          </p:cNvPr>
          <p:cNvSpPr>
            <a:spLocks noGrp="1"/>
          </p:cNvSpPr>
          <p:nvPr>
            <p:ph idx="1"/>
          </p:nvPr>
        </p:nvSpPr>
        <p:spPr/>
        <p:txBody>
          <a:bodyPr/>
          <a:lstStyle/>
          <a:p>
            <a:pPr marL="0" indent="0">
              <a:spcBef>
                <a:spcPct val="0"/>
              </a:spcBef>
              <a:spcAft>
                <a:spcPts val="1000"/>
              </a:spcAft>
              <a:buNone/>
            </a:pPr>
            <a:r>
              <a:rPr lang="en-US" sz="2800" b="1" dirty="0">
                <a:latin typeface="Helvetica"/>
              </a:rPr>
              <a:t>VISION</a:t>
            </a:r>
            <a:endParaRPr lang="en-US" sz="2800" dirty="0"/>
          </a:p>
          <a:p>
            <a:pPr marL="457200" indent="-457200">
              <a:buFont typeface="+mj-lt"/>
              <a:buAutoNum type="arabicPeriod"/>
            </a:pPr>
            <a:r>
              <a:rPr lang="en-US" sz="2000" dirty="0"/>
              <a:t>Increased </a:t>
            </a:r>
            <a:r>
              <a:rPr lang="en-US" sz="2000" b="1" dirty="0">
                <a:solidFill>
                  <a:schemeClr val="tx2"/>
                </a:solidFill>
              </a:rPr>
              <a:t>availability of SyS training, learning and knowledge-sharing events</a:t>
            </a:r>
            <a:r>
              <a:rPr lang="en-US" sz="2000" dirty="0"/>
              <a:t> for SyS community members </a:t>
            </a:r>
          </a:p>
          <a:p>
            <a:pPr marL="457200" indent="-457200">
              <a:buFont typeface="+mj-lt"/>
              <a:buAutoNum type="arabicPeriod"/>
            </a:pPr>
            <a:r>
              <a:rPr lang="en-US" sz="2000" b="1" dirty="0">
                <a:solidFill>
                  <a:schemeClr val="tx2"/>
                </a:solidFill>
              </a:rPr>
              <a:t>Confidence and trust among community members in the utility of SyS data</a:t>
            </a:r>
          </a:p>
          <a:p>
            <a:pPr marL="457200" indent="-457200">
              <a:buFont typeface="+mj-lt"/>
              <a:buAutoNum type="arabicPeriod"/>
            </a:pPr>
            <a:r>
              <a:rPr lang="en-US" sz="2000" b="1" dirty="0">
                <a:solidFill>
                  <a:schemeClr val="tx2"/>
                </a:solidFill>
              </a:rPr>
              <a:t>Increased sharing of SyS data</a:t>
            </a:r>
            <a:r>
              <a:rPr lang="en-US" sz="2000" dirty="0"/>
              <a:t> among community members (where appropriate and state/local laws allow) </a:t>
            </a:r>
          </a:p>
          <a:p>
            <a:pPr marL="457200" indent="-457200">
              <a:buFont typeface="+mj-lt"/>
              <a:buAutoNum type="arabicPeriod"/>
            </a:pPr>
            <a:r>
              <a:rPr lang="en-US" sz="2000" b="1" dirty="0">
                <a:solidFill>
                  <a:schemeClr val="tx2"/>
                </a:solidFill>
              </a:rPr>
              <a:t>Common strategies, products, and best practices</a:t>
            </a:r>
            <a:r>
              <a:rPr lang="en-US" sz="2000" dirty="0"/>
              <a:t> to mitigate or to address the identified obstacles with cross-jurisdictional data sharing</a:t>
            </a:r>
          </a:p>
          <a:p>
            <a:pPr marL="0" indent="0">
              <a:spcBef>
                <a:spcPct val="0"/>
              </a:spcBef>
              <a:spcAft>
                <a:spcPts val="1000"/>
              </a:spcAft>
              <a:buNone/>
            </a:pPr>
            <a:endParaRPr lang="en-US" sz="2000" b="1" dirty="0">
              <a:solidFill>
                <a:schemeClr val="tx2"/>
              </a:solidFill>
              <a:latin typeface="Helvetica"/>
            </a:endParaRPr>
          </a:p>
        </p:txBody>
      </p:sp>
      <p:sp>
        <p:nvSpPr>
          <p:cNvPr id="6" name="Title 1">
            <a:extLst>
              <a:ext uri="{FF2B5EF4-FFF2-40B4-BE49-F238E27FC236}">
                <a16:creationId xmlns:a16="http://schemas.microsoft.com/office/drawing/2014/main" id="{C033D731-5C46-F94E-9E6D-73F4C5E11AE4}"/>
              </a:ext>
            </a:extLst>
          </p:cNvPr>
          <p:cNvSpPr>
            <a:spLocks noGrp="1"/>
          </p:cNvSpPr>
          <p:nvPr>
            <p:ph type="title"/>
          </p:nvPr>
        </p:nvSpPr>
        <p:spPr>
          <a:xfrm>
            <a:off x="457200" y="152400"/>
            <a:ext cx="4953000" cy="990600"/>
          </a:xfrm>
        </p:spPr>
        <p:txBody>
          <a:bodyPr>
            <a:normAutofit fontScale="90000"/>
          </a:bodyPr>
          <a:lstStyle/>
          <a:p>
            <a:r>
              <a:rPr lang="en-US" dirty="0"/>
              <a:t>NSSP</a:t>
            </a:r>
            <a:br>
              <a:rPr lang="en-US" dirty="0"/>
            </a:br>
            <a:r>
              <a:rPr lang="en-US" dirty="0"/>
              <a:t>Community of Practice</a:t>
            </a:r>
            <a:endParaRPr lang="en-US" dirty="0">
              <a:latin typeface="Helvetica"/>
              <a:cs typeface="Helvetica"/>
            </a:endParaRPr>
          </a:p>
        </p:txBody>
      </p:sp>
      <p:sp>
        <p:nvSpPr>
          <p:cNvPr id="4" name="TextBox 3">
            <a:extLst>
              <a:ext uri="{FF2B5EF4-FFF2-40B4-BE49-F238E27FC236}">
                <a16:creationId xmlns:a16="http://schemas.microsoft.com/office/drawing/2014/main" id="{1AB1325E-4463-2440-92F2-1214DD2EA546}"/>
              </a:ext>
            </a:extLst>
          </p:cNvPr>
          <p:cNvSpPr txBox="1"/>
          <p:nvPr/>
        </p:nvSpPr>
        <p:spPr>
          <a:xfrm>
            <a:off x="457200" y="5638800"/>
            <a:ext cx="8229600" cy="646331"/>
          </a:xfrm>
          <a:prstGeom prst="rect">
            <a:avLst/>
          </a:prstGeom>
          <a:noFill/>
        </p:spPr>
        <p:txBody>
          <a:bodyPr wrap="square" rtlCol="0">
            <a:spAutoFit/>
          </a:bodyPr>
          <a:lstStyle/>
          <a:p>
            <a:r>
              <a:rPr lang="en-US" i="1" dirty="0"/>
              <a:t>Source: NSSP Community of Practice Charter located on </a:t>
            </a:r>
            <a:r>
              <a:rPr lang="en-US" i="1" dirty="0">
                <a:hlinkClick r:id="rId3"/>
              </a:rPr>
              <a:t>www.healthsurveillance.org/NSSPCOP</a:t>
            </a:r>
            <a:r>
              <a:rPr lang="en-US" i="1" dirty="0"/>
              <a:t> under “Mission, Vision, Goals” </a:t>
            </a:r>
          </a:p>
        </p:txBody>
      </p:sp>
    </p:spTree>
    <p:extLst>
      <p:ext uri="{BB962C8B-B14F-4D97-AF65-F5344CB8AC3E}">
        <p14:creationId xmlns:p14="http://schemas.microsoft.com/office/powerpoint/2010/main" val="178431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2400"/>
            <a:ext cx="4953000" cy="990600"/>
          </a:xfrm>
        </p:spPr>
        <p:txBody>
          <a:bodyPr>
            <a:normAutofit fontScale="90000"/>
          </a:bodyPr>
          <a:lstStyle/>
          <a:p>
            <a:r>
              <a:rPr lang="en-US" dirty="0"/>
              <a:t>ISDS and the NSSP</a:t>
            </a:r>
            <a:br>
              <a:rPr lang="en-US" dirty="0"/>
            </a:br>
            <a:r>
              <a:rPr lang="en-US" dirty="0"/>
              <a:t>Community of Practice</a:t>
            </a:r>
            <a:endParaRPr lang="en-US" dirty="0">
              <a:latin typeface="Helvetica"/>
              <a:cs typeface="Helvetica"/>
            </a:endParaRPr>
          </a:p>
        </p:txBody>
      </p:sp>
      <p:sp>
        <p:nvSpPr>
          <p:cNvPr id="2" name="TextBox 1"/>
          <p:cNvSpPr txBox="1"/>
          <p:nvPr/>
        </p:nvSpPr>
        <p:spPr>
          <a:xfrm>
            <a:off x="457200" y="1605677"/>
            <a:ext cx="8077200" cy="2585323"/>
          </a:xfrm>
          <a:prstGeom prst="rect">
            <a:avLst/>
          </a:prstGeom>
          <a:noFill/>
        </p:spPr>
        <p:txBody>
          <a:bodyPr wrap="square" rtlCol="0">
            <a:spAutoFit/>
          </a:bodyPr>
          <a:lstStyle/>
          <a:p>
            <a:pPr marL="0" indent="0">
              <a:buNone/>
            </a:pPr>
            <a:r>
              <a:rPr lang="en-US" sz="2400" dirty="0">
                <a:latin typeface="Helvetica" charset="0"/>
                <a:ea typeface="Helvetica" charset="0"/>
                <a:cs typeface="Helvetica" charset="0"/>
              </a:rPr>
              <a:t>The ISDS collaboration with the NSSP is designed to </a:t>
            </a:r>
            <a:r>
              <a:rPr lang="en-US" sz="2400" b="1" dirty="0">
                <a:solidFill>
                  <a:schemeClr val="tx2"/>
                </a:solidFill>
                <a:latin typeface="Helvetica"/>
                <a:cs typeface="Helvetica"/>
              </a:rPr>
              <a:t>build on the existing community of practice, strengthen surveillance infrastructure, and support the needs of the surveillance community </a:t>
            </a:r>
            <a:r>
              <a:rPr lang="en-US" sz="2400" dirty="0">
                <a:latin typeface="Helvetica"/>
                <a:cs typeface="Helvetica"/>
              </a:rPr>
              <a:t>by fostering collaboration among organizations and across sectors through multiple mechanisms.</a:t>
            </a:r>
          </a:p>
          <a:p>
            <a:endParaRPr lang="en-US" dirty="0"/>
          </a:p>
        </p:txBody>
      </p:sp>
      <p:sp>
        <p:nvSpPr>
          <p:cNvPr id="4" name="TextBox 3">
            <a:extLst>
              <a:ext uri="{FF2B5EF4-FFF2-40B4-BE49-F238E27FC236}">
                <a16:creationId xmlns:a16="http://schemas.microsoft.com/office/drawing/2014/main" id="{A8C2C193-BA3B-FE48-87EF-402128B301C8}"/>
              </a:ext>
            </a:extLst>
          </p:cNvPr>
          <p:cNvSpPr txBox="1"/>
          <p:nvPr/>
        </p:nvSpPr>
        <p:spPr>
          <a:xfrm>
            <a:off x="457200" y="5486400"/>
            <a:ext cx="8229600" cy="923330"/>
          </a:xfrm>
          <a:prstGeom prst="rect">
            <a:avLst/>
          </a:prstGeom>
          <a:noFill/>
        </p:spPr>
        <p:txBody>
          <a:bodyPr wrap="square" rtlCol="0">
            <a:spAutoFit/>
          </a:bodyPr>
          <a:lstStyle/>
          <a:p>
            <a:r>
              <a:rPr lang="en-US" i="1" dirty="0"/>
              <a:t>Project Title: National Syndromic Surveillance Program Community of Practice (NSSP-</a:t>
            </a:r>
            <a:r>
              <a:rPr lang="en-US" i="1" dirty="0" err="1"/>
              <a:t>CoP</a:t>
            </a:r>
            <a:r>
              <a:rPr lang="en-US" i="1" dirty="0"/>
              <a:t>): Strengthening Health Surveillance Capabilities Nationwide</a:t>
            </a:r>
          </a:p>
          <a:p>
            <a:r>
              <a:rPr lang="en-US" i="1" dirty="0"/>
              <a:t>Cooperative Agreement #5 NU50OE000098-02-00</a:t>
            </a:r>
          </a:p>
        </p:txBody>
      </p:sp>
    </p:spTree>
    <p:extLst>
      <p:ext uri="{BB962C8B-B14F-4D97-AF65-F5344CB8AC3E}">
        <p14:creationId xmlns:p14="http://schemas.microsoft.com/office/powerpoint/2010/main" val="2039616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4CBAF2-5D43-A547-BA45-37A96057BFD0}"/>
              </a:ext>
            </a:extLst>
          </p:cNvPr>
          <p:cNvSpPr>
            <a:spLocks noGrp="1"/>
          </p:cNvSpPr>
          <p:nvPr>
            <p:ph idx="1"/>
          </p:nvPr>
        </p:nvSpPr>
        <p:spPr/>
        <p:txBody>
          <a:bodyPr/>
          <a:lstStyle/>
          <a:p>
            <a:r>
              <a:rPr lang="en-US" sz="2000" b="1" dirty="0">
                <a:solidFill>
                  <a:schemeClr val="tx2"/>
                </a:solidFill>
              </a:rPr>
              <a:t>access to experts across the nation</a:t>
            </a:r>
            <a:r>
              <a:rPr lang="en-US" sz="2000" dirty="0"/>
              <a:t>—including CDC and syndromic surveillance grantees, partners, and stakeholders</a:t>
            </a:r>
          </a:p>
          <a:p>
            <a:r>
              <a:rPr lang="en-US" sz="2000" b="1" dirty="0">
                <a:solidFill>
                  <a:schemeClr val="tx2"/>
                </a:solidFill>
              </a:rPr>
              <a:t>increased capacity </a:t>
            </a:r>
            <a:r>
              <a:rPr lang="en-US" sz="2000" dirty="0"/>
              <a:t>to conduct syndromic surveillance through enhanced coordination across jurisdictions and organizations</a:t>
            </a:r>
          </a:p>
          <a:p>
            <a:r>
              <a:rPr lang="en-US" sz="2000" b="1" dirty="0">
                <a:solidFill>
                  <a:schemeClr val="tx2"/>
                </a:solidFill>
              </a:rPr>
              <a:t>versatile forums for solving problems and sharing solutions</a:t>
            </a:r>
            <a:endParaRPr lang="en-US" sz="2000" dirty="0"/>
          </a:p>
          <a:p>
            <a:r>
              <a:rPr lang="en-US" sz="2000" dirty="0"/>
              <a:t>established mechanism for receiving </a:t>
            </a:r>
            <a:r>
              <a:rPr lang="en-US" sz="2000" b="1" dirty="0">
                <a:solidFill>
                  <a:schemeClr val="tx2"/>
                </a:solidFill>
              </a:rPr>
              <a:t>technical assistance</a:t>
            </a:r>
            <a:endParaRPr lang="en-US" sz="2000" dirty="0"/>
          </a:p>
          <a:p>
            <a:r>
              <a:rPr lang="en-US" sz="2000" dirty="0"/>
              <a:t>more </a:t>
            </a:r>
            <a:r>
              <a:rPr lang="en-US" sz="2000" b="1" dirty="0">
                <a:solidFill>
                  <a:schemeClr val="tx2"/>
                </a:solidFill>
              </a:rPr>
              <a:t>efficient use of resources</a:t>
            </a:r>
            <a:r>
              <a:rPr lang="en-US" sz="2000" dirty="0"/>
              <a:t> through collaborative efforts</a:t>
            </a:r>
          </a:p>
          <a:p>
            <a:r>
              <a:rPr lang="en-US" sz="2000" b="1" dirty="0">
                <a:solidFill>
                  <a:schemeClr val="tx2"/>
                </a:solidFill>
              </a:rPr>
              <a:t>peer-to-peer mentoring</a:t>
            </a:r>
            <a:endParaRPr lang="en-US" sz="2000" dirty="0"/>
          </a:p>
          <a:p>
            <a:r>
              <a:rPr lang="en-US" sz="2000" dirty="0"/>
              <a:t>access to a </a:t>
            </a:r>
            <a:r>
              <a:rPr lang="en-US" sz="2000" b="1" dirty="0">
                <a:solidFill>
                  <a:schemeClr val="tx2"/>
                </a:solidFill>
              </a:rPr>
              <a:t>curated repository</a:t>
            </a:r>
            <a:r>
              <a:rPr lang="en-US" sz="2000" dirty="0"/>
              <a:t> of syndromic surveillance tools and resources</a:t>
            </a:r>
          </a:p>
          <a:p>
            <a:r>
              <a:rPr lang="en-US" sz="2000" b="1" dirty="0">
                <a:solidFill>
                  <a:schemeClr val="tx2"/>
                </a:solidFill>
              </a:rPr>
              <a:t>shared success stories and lessons learned</a:t>
            </a:r>
            <a:endParaRPr lang="en-US" sz="2000" dirty="0"/>
          </a:p>
        </p:txBody>
      </p:sp>
      <p:sp>
        <p:nvSpPr>
          <p:cNvPr id="6" name="Title 1">
            <a:extLst>
              <a:ext uri="{FF2B5EF4-FFF2-40B4-BE49-F238E27FC236}">
                <a16:creationId xmlns:a16="http://schemas.microsoft.com/office/drawing/2014/main" id="{BE43A838-31A9-D940-AE7E-0CB1FB7A0243}"/>
              </a:ext>
            </a:extLst>
          </p:cNvPr>
          <p:cNvSpPr>
            <a:spLocks noGrp="1"/>
          </p:cNvSpPr>
          <p:nvPr>
            <p:ph type="title"/>
          </p:nvPr>
        </p:nvSpPr>
        <p:spPr>
          <a:xfrm>
            <a:off x="457200" y="152400"/>
            <a:ext cx="5791200" cy="990600"/>
          </a:xfrm>
        </p:spPr>
        <p:txBody>
          <a:bodyPr>
            <a:normAutofit fontScale="90000"/>
          </a:bodyPr>
          <a:lstStyle/>
          <a:p>
            <a:r>
              <a:rPr lang="en-US" dirty="0"/>
              <a:t>Why should surveillance practitioners participate?</a:t>
            </a:r>
            <a:endParaRPr lang="en-US" dirty="0">
              <a:latin typeface="Helvetica"/>
              <a:cs typeface="Helvetica"/>
            </a:endParaRPr>
          </a:p>
        </p:txBody>
      </p:sp>
    </p:spTree>
    <p:extLst>
      <p:ext uri="{BB962C8B-B14F-4D97-AF65-F5344CB8AC3E}">
        <p14:creationId xmlns:p14="http://schemas.microsoft.com/office/powerpoint/2010/main" val="1520711258"/>
      </p:ext>
    </p:extLst>
  </p:cSld>
  <p:clrMapOvr>
    <a:masterClrMapping/>
  </p:clrMapOvr>
</p:sld>
</file>

<file path=ppt/theme/theme1.xml><?xml version="1.0" encoding="utf-8"?>
<a:theme xmlns:a="http://schemas.openxmlformats.org/drawingml/2006/main" name="ISD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DS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 xmlns="029dc7a2-108d-411f-8710-e348be01c90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E618A56B9C6B439E610276692E2AD0" ma:contentTypeVersion="9" ma:contentTypeDescription="Create a new document." ma:contentTypeScope="" ma:versionID="a972378b5bc1a7809431c8cb373aa1b0">
  <xsd:schema xmlns:xsd="http://www.w3.org/2001/XMLSchema" xmlns:xs="http://www.w3.org/2001/XMLSchema" xmlns:p="http://schemas.microsoft.com/office/2006/metadata/properties" xmlns:ns2="47603e70-efd9-466a-9882-d1f86fe54a78" xmlns:ns3="029dc7a2-108d-411f-8710-e348be01c903" targetNamespace="http://schemas.microsoft.com/office/2006/metadata/properties" ma:root="true" ma:fieldsID="cc90be57285b35065eeba257b3a1ebd9" ns2:_="" ns3:_="">
    <xsd:import namespace="47603e70-efd9-466a-9882-d1f86fe54a78"/>
    <xsd:import namespace="029dc7a2-108d-411f-8710-e348be01c90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603e70-efd9-466a-9882-d1f86fe54a7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9dc7a2-108d-411f-8710-e348be01c90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Date" ma:index="16" nillable="true" ma:displayName="Date" ma:format="DateOnly" ma:internalNam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F5229F-16B1-4AAF-ABC1-A9C09D6C9AE4}">
  <ds:schemaRefs>
    <ds:schemaRef ds:uri="http://schemas.microsoft.com/office/2006/metadata/properties"/>
    <ds:schemaRef ds:uri="47603e70-efd9-466a-9882-d1f86fe54a78"/>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029dc7a2-108d-411f-8710-e348be01c903"/>
  </ds:schemaRefs>
</ds:datastoreItem>
</file>

<file path=customXml/itemProps2.xml><?xml version="1.0" encoding="utf-8"?>
<ds:datastoreItem xmlns:ds="http://schemas.openxmlformats.org/officeDocument/2006/customXml" ds:itemID="{A1BEF701-4A01-4588-8DC2-2BC56AD25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603e70-efd9-466a-9882-d1f86fe54a78"/>
    <ds:schemaRef ds:uri="029dc7a2-108d-411f-8710-e348be01c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50A608-FA3B-4995-A41F-27135066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Settings\Jose.T.Montero\Application Data\Microsoft\Templates\DPHS1.pot</Template>
  <TotalTime>16926</TotalTime>
  <Words>3343</Words>
  <Application>Microsoft Macintosh PowerPoint</Application>
  <PresentationFormat>On-screen Show (4:3)</PresentationFormat>
  <Paragraphs>412</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ＭＳ Ｐゴシック</vt:lpstr>
      <vt:lpstr>Arial</vt:lpstr>
      <vt:lpstr>Calibri</vt:lpstr>
      <vt:lpstr>Courier New</vt:lpstr>
      <vt:lpstr>Helvetica</vt:lpstr>
      <vt:lpstr>Helvetica Neue</vt:lpstr>
      <vt:lpstr>Helvetica Neue Light</vt:lpstr>
      <vt:lpstr>Wingdings</vt:lpstr>
      <vt:lpstr>ISDS</vt:lpstr>
      <vt:lpstr>ISDS Slide Template</vt:lpstr>
      <vt:lpstr>PowerPoint Presentation</vt:lpstr>
      <vt:lpstr>To start…</vt:lpstr>
      <vt:lpstr>Agenda</vt:lpstr>
      <vt:lpstr>What is a CoP?</vt:lpstr>
      <vt:lpstr>What is a CoP?</vt:lpstr>
      <vt:lpstr>NSSP Community of Practice</vt:lpstr>
      <vt:lpstr>NSSP Community of Practice</vt:lpstr>
      <vt:lpstr>ISDS and the NSSP Community of Practice</vt:lpstr>
      <vt:lpstr>Why should surveillance practitioners participate?</vt:lpstr>
      <vt:lpstr>Discussion</vt:lpstr>
      <vt:lpstr>NSSP Community of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Next Steps</vt:lpstr>
      <vt:lpstr>Next Steps</vt:lpstr>
      <vt:lpstr>Next Steps</vt:lpstr>
      <vt:lpstr>Discussion</vt:lpstr>
      <vt:lpstr>Additional References</vt:lpstr>
      <vt:lpstr>PowerPoint Presentation</vt:lpstr>
      <vt:lpstr>Contact Information</vt:lpstr>
    </vt:vector>
  </TitlesOfParts>
  <Company>State of New Hampshire</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DHHS User</dc:creator>
  <cp:lastModifiedBy>Catherine Tong</cp:lastModifiedBy>
  <cp:revision>472</cp:revision>
  <cp:lastPrinted>2018-08-21T14:56:58Z</cp:lastPrinted>
  <dcterms:created xsi:type="dcterms:W3CDTF">2015-03-16T15:02:18Z</dcterms:created>
  <dcterms:modified xsi:type="dcterms:W3CDTF">2018-08-22T19:38:37Z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0x01010044E618A56B9C6B439E610276692E2AD0</vt:lpwstr>
  </property>
</Properties>
</file>