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9" r:id="rId2"/>
    <p:sldId id="260" r:id="rId3"/>
    <p:sldId id="273" r:id="rId4"/>
    <p:sldId id="287" r:id="rId5"/>
    <p:sldId id="270" r:id="rId6"/>
    <p:sldId id="304" r:id="rId7"/>
    <p:sldId id="305" r:id="rId8"/>
    <p:sldId id="306" r:id="rId9"/>
    <p:sldId id="307" r:id="rId10"/>
    <p:sldId id="308" r:id="rId11"/>
    <p:sldId id="309" r:id="rId12"/>
    <p:sldId id="310" r:id="rId13"/>
    <p:sldId id="266" r:id="rId14"/>
    <p:sldId id="311" r:id="rId15"/>
    <p:sldId id="313" r:id="rId16"/>
    <p:sldId id="302" r:id="rId17"/>
    <p:sldId id="303" r:id="rId18"/>
    <p:sldId id="292" r:id="rId19"/>
    <p:sldId id="269"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DCE"/>
    <a:srgbClr val="5A7484"/>
    <a:srgbClr val="50788E"/>
    <a:srgbClr val="30485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095" autoAdjust="0"/>
  </p:normalViewPr>
  <p:slideViewPr>
    <p:cSldViewPr snapToGrid="0" snapToObjects="1">
      <p:cViewPr>
        <p:scale>
          <a:sx n="75" d="100"/>
          <a:sy n="75" d="100"/>
        </p:scale>
        <p:origin x="-1666" y="-197"/>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6506F0-DB5B-4888-BF03-BCFE6A2102B2}" type="datetimeFigureOut">
              <a:rPr lang="en-US" smtClean="0"/>
              <a:t>12/5/2016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657637-137F-4259-8766-06F1629E4E8E}" type="slidenum">
              <a:rPr lang="en-US" smtClean="0"/>
              <a:t>‹#›</a:t>
            </a:fld>
            <a:endParaRPr lang="en-US"/>
          </a:p>
        </p:txBody>
      </p:sp>
    </p:spTree>
    <p:extLst>
      <p:ext uri="{BB962C8B-B14F-4D97-AF65-F5344CB8AC3E}">
        <p14:creationId xmlns:p14="http://schemas.microsoft.com/office/powerpoint/2010/main" val="3302912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wikipedia.org/"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creativecommons.org/licenses/by-sa/2.5/pl" TargetMode="External"/><Relationship Id="rId5" Type="http://schemas.openxmlformats.org/officeDocument/2006/relationships/hyperlink" Target="https://en.wikipedia.org/wiki/User:Holek" TargetMode="External"/><Relationship Id="rId4" Type="http://schemas.openxmlformats.org/officeDocument/2006/relationships/hyperlink" Target="http://commons.wikimedia.org/"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lickr.com/photos/t-klick/"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lickr.com/photos/creative_tool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lickr.com/photos/arthur-caranta/"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Identifying the areas in Arizona at highest risk for developing locally acquired cases is critical to facilitate rapid response, strengthen public health actions, and reduce the risk of additional disease spread.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This </a:t>
            </a:r>
            <a:r>
              <a:rPr lang="en-US" sz="1200" b="0" i="0" u="none" strike="noStrike" kern="1200" dirty="0" smtClean="0">
                <a:solidFill>
                  <a:schemeClr val="tx1"/>
                </a:solidFill>
                <a:effectLst/>
                <a:latin typeface="+mn-lt"/>
                <a:ea typeface="+mn-ea"/>
                <a:cs typeface="+mn-cs"/>
                <a:hlinkClick r:id="rId3"/>
              </a:rPr>
              <a:t>Wikipedia</a:t>
            </a:r>
            <a:r>
              <a:rPr lang="en-US" sz="1200" b="0" i="0" kern="1200" dirty="0" smtClean="0">
                <a:solidFill>
                  <a:schemeClr val="tx1"/>
                </a:solidFill>
                <a:effectLst/>
                <a:latin typeface="+mn-lt"/>
                <a:ea typeface="+mn-ea"/>
                <a:cs typeface="+mn-cs"/>
              </a:rPr>
              <a:t> and </a:t>
            </a:r>
            <a:r>
              <a:rPr lang="en-US" sz="1200" b="0" i="0" u="none" strike="noStrike" kern="1200" dirty="0" smtClean="0">
                <a:solidFill>
                  <a:schemeClr val="tx1"/>
                </a:solidFill>
                <a:effectLst/>
                <a:latin typeface="+mn-lt"/>
                <a:ea typeface="+mn-ea"/>
                <a:cs typeface="+mn-cs"/>
                <a:hlinkClick r:id="rId4"/>
              </a:rPr>
              <a:t>Wikimedia Commons</a:t>
            </a:r>
            <a:r>
              <a:rPr lang="en-US" sz="1200" b="0" i="0" kern="1200" dirty="0" smtClean="0">
                <a:solidFill>
                  <a:schemeClr val="tx1"/>
                </a:solidFill>
                <a:effectLst/>
                <a:latin typeface="+mn-lt"/>
                <a:ea typeface="+mn-ea"/>
                <a:cs typeface="+mn-cs"/>
              </a:rPr>
              <a:t> image/multimedia is from the user </a:t>
            </a:r>
            <a:r>
              <a:rPr lang="en-US" sz="1200" b="0" i="0" u="none" strike="noStrike" kern="1200" dirty="0" err="1" smtClean="0">
                <a:solidFill>
                  <a:schemeClr val="tx1"/>
                </a:solidFill>
                <a:effectLst/>
                <a:latin typeface="+mn-lt"/>
                <a:ea typeface="+mn-ea"/>
                <a:cs typeface="+mn-cs"/>
                <a:hlinkClick r:id="rId5" tooltip="en:User:Holek"/>
              </a:rPr>
              <a:t>Holek</a:t>
            </a:r>
            <a:r>
              <a:rPr lang="en-US" sz="1200" b="0" i="0" kern="1200" dirty="0" smtClean="0">
                <a:solidFill>
                  <a:schemeClr val="tx1"/>
                </a:solidFill>
                <a:effectLst/>
                <a:latin typeface="+mn-lt"/>
                <a:ea typeface="+mn-ea"/>
                <a:cs typeface="+mn-cs"/>
              </a:rPr>
              <a:t> and is freely available at //commons.wikimedia.org/wiki/</a:t>
            </a:r>
            <a:r>
              <a:rPr lang="en-US" sz="1200" b="0" i="0" kern="1200" dirty="0" err="1" smtClean="0">
                <a:solidFill>
                  <a:schemeClr val="tx1"/>
                </a:solidFill>
                <a:effectLst/>
                <a:latin typeface="+mn-lt"/>
                <a:ea typeface="+mn-ea"/>
                <a:cs typeface="+mn-cs"/>
              </a:rPr>
              <a:t>File:Wall_cloud_with_lightning_-_NOAA_-_rotated.jpg</a:t>
            </a:r>
            <a:r>
              <a:rPr lang="en-US" sz="1200" b="0" i="0" kern="1200" dirty="0" smtClean="0">
                <a:solidFill>
                  <a:schemeClr val="tx1"/>
                </a:solidFill>
                <a:effectLst/>
                <a:latin typeface="+mn-lt"/>
                <a:ea typeface="+mn-ea"/>
                <a:cs typeface="+mn-cs"/>
              </a:rPr>
              <a:t> under the </a:t>
            </a:r>
            <a:r>
              <a:rPr lang="en-US" sz="1200" b="0" i="0" u="none" strike="noStrike" kern="1200" dirty="0" smtClean="0">
                <a:solidFill>
                  <a:schemeClr val="tx1"/>
                </a:solidFill>
                <a:effectLst/>
                <a:latin typeface="+mn-lt"/>
                <a:ea typeface="+mn-ea"/>
                <a:cs typeface="+mn-cs"/>
                <a:hlinkClick r:id="rId6"/>
              </a:rPr>
              <a:t>creative commons cc-by-</a:t>
            </a:r>
            <a:r>
              <a:rPr lang="en-US" sz="1200" b="0" i="0" u="none" strike="noStrike" kern="1200" dirty="0" err="1" smtClean="0">
                <a:solidFill>
                  <a:schemeClr val="tx1"/>
                </a:solidFill>
                <a:effectLst/>
                <a:latin typeface="+mn-lt"/>
                <a:ea typeface="+mn-ea"/>
                <a:cs typeface="+mn-cs"/>
                <a:hlinkClick r:id="rId6"/>
              </a:rPr>
              <a:t>sa</a:t>
            </a:r>
            <a:r>
              <a:rPr lang="en-US" sz="1200" b="0" i="0" u="none" strike="noStrike" kern="1200" dirty="0" smtClean="0">
                <a:solidFill>
                  <a:schemeClr val="tx1"/>
                </a:solidFill>
                <a:effectLst/>
                <a:latin typeface="+mn-lt"/>
                <a:ea typeface="+mn-ea"/>
                <a:cs typeface="+mn-cs"/>
                <a:hlinkClick r:id="rId6"/>
              </a:rPr>
              <a:t> 2.5 Poland</a:t>
            </a:r>
            <a:r>
              <a:rPr lang="en-US" sz="1200" b="0" i="0" kern="1200" dirty="0" smtClean="0">
                <a:solidFill>
                  <a:schemeClr val="tx1"/>
                </a:solidFill>
                <a:effectLst/>
                <a:latin typeface="+mn-lt"/>
                <a:ea typeface="+mn-ea"/>
                <a:cs typeface="+mn-cs"/>
              </a:rPr>
              <a:t> license.</a:t>
            </a:r>
            <a:endParaRPr lang="en-US" dirty="0" smtClean="0"/>
          </a:p>
          <a:p>
            <a:endParaRPr lang="en-US" dirty="0"/>
          </a:p>
        </p:txBody>
      </p:sp>
      <p:sp>
        <p:nvSpPr>
          <p:cNvPr id="4" name="Slide Number Placeholder 3"/>
          <p:cNvSpPr>
            <a:spLocks noGrp="1"/>
          </p:cNvSpPr>
          <p:nvPr>
            <p:ph type="sldNum" sz="quarter" idx="10"/>
          </p:nvPr>
        </p:nvSpPr>
        <p:spPr/>
        <p:txBody>
          <a:bodyPr/>
          <a:lstStyle/>
          <a:p>
            <a:fld id="{F6657637-137F-4259-8766-06F1629E4E8E}" type="slidenum">
              <a:rPr lang="en-US" smtClean="0"/>
              <a:t>2</a:t>
            </a:fld>
            <a:endParaRPr lang="en-US"/>
          </a:p>
        </p:txBody>
      </p:sp>
    </p:spTree>
    <p:extLst>
      <p:ext uri="{BB962C8B-B14F-4D97-AF65-F5344CB8AC3E}">
        <p14:creationId xmlns:p14="http://schemas.microsoft.com/office/powerpoint/2010/main" val="962290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Difficult to determine since no local transmission currently</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May be a trade off between fast information and accurate information</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6657637-137F-4259-8766-06F1629E4E8E}" type="slidenum">
              <a:rPr lang="en-US" smtClean="0"/>
              <a:t>11</a:t>
            </a:fld>
            <a:endParaRPr lang="en-US"/>
          </a:p>
        </p:txBody>
      </p:sp>
    </p:spTree>
    <p:extLst>
      <p:ext uri="{BB962C8B-B14F-4D97-AF65-F5344CB8AC3E}">
        <p14:creationId xmlns:p14="http://schemas.microsoft.com/office/powerpoint/2010/main" val="460303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Difficult to know since</a:t>
            </a:r>
            <a:r>
              <a:rPr lang="en-US" baseline="0" dirty="0" smtClean="0"/>
              <a:t> no local transmission currently.  Need to be able to detect cases as accurately as possible.</a:t>
            </a:r>
          </a:p>
          <a:p>
            <a:r>
              <a:rPr lang="en-US" baseline="0" dirty="0" smtClean="0"/>
              <a:t>For mosquito risk, many counties don’t have complete data.  </a:t>
            </a:r>
            <a:r>
              <a:rPr lang="en-US" baseline="0" smtClean="0"/>
              <a:t>Model will likely work better in places with more mosquito and other data.</a:t>
            </a:r>
            <a:endParaRPr lang="en-US" smtClean="0"/>
          </a:p>
          <a:p>
            <a:endParaRPr lang="en-US"/>
          </a:p>
        </p:txBody>
      </p:sp>
      <p:sp>
        <p:nvSpPr>
          <p:cNvPr id="4" name="Slide Number Placeholder 3"/>
          <p:cNvSpPr>
            <a:spLocks noGrp="1"/>
          </p:cNvSpPr>
          <p:nvPr>
            <p:ph type="sldNum" sz="quarter" idx="10"/>
          </p:nvPr>
        </p:nvSpPr>
        <p:spPr/>
        <p:txBody>
          <a:bodyPr/>
          <a:lstStyle/>
          <a:p>
            <a:fld id="{F6657637-137F-4259-8766-06F1629E4E8E}" type="slidenum">
              <a:rPr lang="en-US" smtClean="0"/>
              <a:t>12</a:t>
            </a:fld>
            <a:endParaRPr lang="en-US"/>
          </a:p>
        </p:txBody>
      </p:sp>
    </p:spTree>
    <p:extLst>
      <p:ext uri="{BB962C8B-B14F-4D97-AF65-F5344CB8AC3E}">
        <p14:creationId xmlns:p14="http://schemas.microsoft.com/office/powerpoint/2010/main" val="2404775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Important component, but only as fast as the different data feeds that go into it.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CC </a:t>
            </a:r>
            <a:r>
              <a:rPr lang="en-US" dirty="0" smtClean="0"/>
              <a:t>BY 2.0 Ava </a:t>
            </a:r>
            <a:r>
              <a:rPr lang="en-US" dirty="0" err="1" smtClean="0"/>
              <a:t>Verino</a:t>
            </a:r>
            <a:endParaRPr lang="en-US" dirty="0" smtClean="0"/>
          </a:p>
          <a:p>
            <a:endParaRPr lang="en-US" dirty="0"/>
          </a:p>
        </p:txBody>
      </p:sp>
      <p:sp>
        <p:nvSpPr>
          <p:cNvPr id="4" name="Slide Number Placeholder 3"/>
          <p:cNvSpPr>
            <a:spLocks noGrp="1"/>
          </p:cNvSpPr>
          <p:nvPr>
            <p:ph type="sldNum" sz="quarter" idx="10"/>
          </p:nvPr>
        </p:nvSpPr>
        <p:spPr/>
        <p:txBody>
          <a:bodyPr/>
          <a:lstStyle/>
          <a:p>
            <a:fld id="{F6657637-137F-4259-8766-06F1629E4E8E}" type="slidenum">
              <a:rPr lang="en-US" smtClean="0"/>
              <a:t>13</a:t>
            </a:fld>
            <a:endParaRPr lang="en-US"/>
          </a:p>
        </p:txBody>
      </p:sp>
    </p:spTree>
    <p:extLst>
      <p:ext uri="{BB962C8B-B14F-4D97-AF65-F5344CB8AC3E}">
        <p14:creationId xmlns:p14="http://schemas.microsoft.com/office/powerpoint/2010/main" val="470182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Should have very little “down-time”</a:t>
            </a:r>
          </a:p>
          <a:p>
            <a:r>
              <a:rPr lang="en-US" dirty="0" smtClean="0"/>
              <a:t>Pulling in the data from multiple sources may be the biggest issue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6657637-137F-4259-8766-06F1629E4E8E}" type="slidenum">
              <a:rPr lang="en-US" smtClean="0"/>
              <a:t>14</a:t>
            </a:fld>
            <a:endParaRPr lang="en-US"/>
          </a:p>
        </p:txBody>
      </p:sp>
    </p:spTree>
    <p:extLst>
      <p:ext uri="{BB962C8B-B14F-4D97-AF65-F5344CB8AC3E}">
        <p14:creationId xmlns:p14="http://schemas.microsoft.com/office/powerpoint/2010/main" val="1938288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CC BY-NC-SA 2.0 </a:t>
            </a:r>
            <a:r>
              <a:rPr lang="en-US" sz="1200" b="1" i="0" u="sng" kern="1200" dirty="0" err="1" smtClean="0">
                <a:solidFill>
                  <a:schemeClr val="tx1"/>
                </a:solidFill>
                <a:effectLst/>
                <a:latin typeface="+mn-lt"/>
                <a:ea typeface="+mn-ea"/>
                <a:cs typeface="+mn-cs"/>
                <a:hlinkClick r:id="rId3" tooltip="Go to t.klick's photostream"/>
              </a:rPr>
              <a:t>t.klick</a:t>
            </a:r>
            <a:r>
              <a:rPr lang="en-US" dirty="0" smtClean="0"/>
              <a:t/>
            </a:r>
            <a:br>
              <a:rPr lang="en-US" dirty="0" smtClean="0"/>
            </a:br>
            <a:endParaRPr lang="en-US" sz="1200" b="1"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6657637-137F-4259-8766-06F1629E4E8E}"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292146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smtClean="0">
                <a:solidFill>
                  <a:schemeClr val="tx1"/>
                </a:solidFill>
                <a:effectLst/>
                <a:latin typeface="+mn-lt"/>
                <a:ea typeface="+mn-ea"/>
                <a:cs typeface="+mn-cs"/>
              </a:rPr>
              <a:t>&lt;a </a:t>
            </a:r>
            <a:r>
              <a:rPr lang="en-US" sz="1200" b="0" i="0" kern="1200" dirty="0" err="1" smtClean="0">
                <a:solidFill>
                  <a:schemeClr val="tx1"/>
                </a:solidFill>
                <a:effectLst/>
                <a:latin typeface="+mn-lt"/>
                <a:ea typeface="+mn-ea"/>
                <a:cs typeface="+mn-cs"/>
              </a:rPr>
              <a:t>href</a:t>
            </a:r>
            <a:r>
              <a:rPr lang="en-US" sz="1200" b="0" i="0" kern="1200" dirty="0" smtClean="0">
                <a:solidFill>
                  <a:schemeClr val="tx1"/>
                </a:solidFill>
                <a:effectLst/>
                <a:latin typeface="+mn-lt"/>
                <a:ea typeface="+mn-ea"/>
                <a:cs typeface="+mn-cs"/>
              </a:rPr>
              <a:t>="http://www.public-domain-image.com/free-images/nature-landscapes/rain/raindrops-on-water" title="Raindrops on water"&gt;Raindrops on water&lt;/a&gt;</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F6657637-137F-4259-8766-06F1629E4E8E}" type="slidenum">
              <a:rPr lang="en-US" smtClean="0"/>
              <a:t>3</a:t>
            </a:fld>
            <a:endParaRPr lang="en-US"/>
          </a:p>
        </p:txBody>
      </p:sp>
    </p:spTree>
    <p:extLst>
      <p:ext uri="{BB962C8B-B14F-4D97-AF65-F5344CB8AC3E}">
        <p14:creationId xmlns:p14="http://schemas.microsoft.com/office/powerpoint/2010/main" val="838426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smtClean="0">
                <a:solidFill>
                  <a:schemeClr val="tx1"/>
                </a:solidFill>
                <a:effectLst/>
                <a:latin typeface="+mn-lt"/>
                <a:ea typeface="+mn-ea"/>
                <a:cs typeface="+mn-cs"/>
              </a:rPr>
              <a:t>&lt;a </a:t>
            </a:r>
            <a:r>
              <a:rPr lang="en-US" sz="1200" b="0" i="0" kern="1200" dirty="0" err="1" smtClean="0">
                <a:solidFill>
                  <a:schemeClr val="tx1"/>
                </a:solidFill>
                <a:effectLst/>
                <a:latin typeface="+mn-lt"/>
                <a:ea typeface="+mn-ea"/>
                <a:cs typeface="+mn-cs"/>
              </a:rPr>
              <a:t>href</a:t>
            </a:r>
            <a:r>
              <a:rPr lang="en-US" sz="1200" b="0" i="0" kern="1200" dirty="0" smtClean="0">
                <a:solidFill>
                  <a:schemeClr val="tx1"/>
                </a:solidFill>
                <a:effectLst/>
                <a:latin typeface="+mn-lt"/>
                <a:ea typeface="+mn-ea"/>
                <a:cs typeface="+mn-cs"/>
              </a:rPr>
              <a:t>="http://www.public-domain-image.com/free-images/nature-landscapes/rain/raindrops-on-water" title="Raindrops on water"&gt;Raindrops on water&lt;/a&gt;</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F6657637-137F-4259-8766-06F1629E4E8E}" type="slidenum">
              <a:rPr lang="en-US" smtClean="0"/>
              <a:t>4</a:t>
            </a:fld>
            <a:endParaRPr lang="en-US"/>
          </a:p>
        </p:txBody>
      </p:sp>
    </p:spTree>
    <p:extLst>
      <p:ext uri="{BB962C8B-B14F-4D97-AF65-F5344CB8AC3E}">
        <p14:creationId xmlns:p14="http://schemas.microsoft.com/office/powerpoint/2010/main" val="838426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http://www.cdc.gov/mmwr/preview/mmwrhtml/00001769.htm</a:t>
            </a:r>
          </a:p>
        </p:txBody>
      </p:sp>
      <p:sp>
        <p:nvSpPr>
          <p:cNvPr id="4" name="Slide Number Placeholder 3"/>
          <p:cNvSpPr>
            <a:spLocks noGrp="1"/>
          </p:cNvSpPr>
          <p:nvPr>
            <p:ph type="sldNum" sz="quarter" idx="10"/>
          </p:nvPr>
        </p:nvSpPr>
        <p:spPr/>
        <p:txBody>
          <a:bodyPr/>
          <a:lstStyle/>
          <a:p>
            <a:fld id="{F6657637-137F-4259-8766-06F1629E4E8E}" type="slidenum">
              <a:rPr lang="en-US" smtClean="0"/>
              <a:t>5</a:t>
            </a:fld>
            <a:endParaRPr lang="en-US"/>
          </a:p>
        </p:txBody>
      </p:sp>
    </p:spTree>
    <p:extLst>
      <p:ext uri="{BB962C8B-B14F-4D97-AF65-F5344CB8AC3E}">
        <p14:creationId xmlns:p14="http://schemas.microsoft.com/office/powerpoint/2010/main" val="3464948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Getting data in</a:t>
            </a:r>
          </a:p>
          <a:p>
            <a:r>
              <a:rPr lang="en-US" dirty="0" smtClean="0"/>
              <a:t>Display of information easy to understand for occasional users</a:t>
            </a:r>
          </a:p>
          <a:p>
            <a:endParaRPr lang="en-US" dirty="0" smtClean="0"/>
          </a:p>
          <a:p>
            <a:endParaRPr lang="en-US" dirty="0" smtClean="0"/>
          </a:p>
          <a:p>
            <a:r>
              <a:rPr lang="en-US" dirty="0" smtClean="0"/>
              <a:t>https</a:t>
            </a:r>
            <a:r>
              <a:rPr lang="en-US" dirty="0" smtClean="0"/>
              <a:t>://pixabay.com/en/lisianthus-flower-blossom-bloom-1402830/</a:t>
            </a:r>
            <a:endParaRPr lang="en-US" dirty="0"/>
          </a:p>
        </p:txBody>
      </p:sp>
      <p:sp>
        <p:nvSpPr>
          <p:cNvPr id="4" name="Slide Number Placeholder 3"/>
          <p:cNvSpPr>
            <a:spLocks noGrp="1"/>
          </p:cNvSpPr>
          <p:nvPr>
            <p:ph type="sldNum" sz="quarter" idx="10"/>
          </p:nvPr>
        </p:nvSpPr>
        <p:spPr/>
        <p:txBody>
          <a:bodyPr/>
          <a:lstStyle/>
          <a:p>
            <a:fld id="{F6657637-137F-4259-8766-06F1629E4E8E}" type="slidenum">
              <a:rPr lang="en-US" smtClean="0"/>
              <a:t>6</a:t>
            </a:fld>
            <a:endParaRPr lang="en-US"/>
          </a:p>
        </p:txBody>
      </p:sp>
    </p:spTree>
    <p:extLst>
      <p:ext uri="{BB962C8B-B14F-4D97-AF65-F5344CB8AC3E}">
        <p14:creationId xmlns:p14="http://schemas.microsoft.com/office/powerpoint/2010/main" val="2829207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Useful in different circumstances:  imported</a:t>
            </a:r>
            <a:r>
              <a:rPr lang="en-US" baseline="0" dirty="0" smtClean="0"/>
              <a:t> cases, initial local transmission, sustained local transmission.</a:t>
            </a:r>
            <a:endParaRPr lang="en-US" dirty="0" smtClean="0"/>
          </a:p>
          <a:p>
            <a:endParaRPr lang="en-US" dirty="0" smtClean="0"/>
          </a:p>
          <a:p>
            <a:r>
              <a:rPr lang="en-US" dirty="0" smtClean="0"/>
              <a:t>CC </a:t>
            </a:r>
            <a:r>
              <a:rPr lang="en-US" dirty="0" smtClean="0"/>
              <a:t>BY 2.0 </a:t>
            </a:r>
            <a:r>
              <a:rPr lang="en-US" sz="1200" b="1" i="0" u="sng" kern="1200" dirty="0" smtClean="0">
                <a:solidFill>
                  <a:schemeClr val="tx1"/>
                </a:solidFill>
                <a:effectLst/>
                <a:latin typeface="+mn-lt"/>
                <a:ea typeface="+mn-ea"/>
                <a:cs typeface="+mn-cs"/>
                <a:hlinkClick r:id="rId3" tooltip="Go to Creative Tools's photostream"/>
              </a:rPr>
              <a:t>Creative Tools</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F6657637-137F-4259-8766-06F1629E4E8E}" type="slidenum">
              <a:rPr lang="en-US" smtClean="0"/>
              <a:t>7</a:t>
            </a:fld>
            <a:endParaRPr lang="en-US"/>
          </a:p>
        </p:txBody>
      </p:sp>
    </p:spTree>
    <p:extLst>
      <p:ext uri="{BB962C8B-B14F-4D97-AF65-F5344CB8AC3E}">
        <p14:creationId xmlns:p14="http://schemas.microsoft.com/office/powerpoint/2010/main" val="1117566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Give and take – fast but not necessarily complete</a:t>
            </a:r>
          </a:p>
          <a:p>
            <a:endParaRPr lang="en-US"/>
          </a:p>
        </p:txBody>
      </p:sp>
      <p:sp>
        <p:nvSpPr>
          <p:cNvPr id="4" name="Slide Number Placeholder 3"/>
          <p:cNvSpPr>
            <a:spLocks noGrp="1"/>
          </p:cNvSpPr>
          <p:nvPr>
            <p:ph type="sldNum" sz="quarter" idx="10"/>
          </p:nvPr>
        </p:nvSpPr>
        <p:spPr/>
        <p:txBody>
          <a:bodyPr/>
          <a:lstStyle/>
          <a:p>
            <a:fld id="{F6657637-137F-4259-8766-06F1629E4E8E}" type="slidenum">
              <a:rPr lang="en-US" smtClean="0"/>
              <a:t>8</a:t>
            </a:fld>
            <a:endParaRPr lang="en-US"/>
          </a:p>
        </p:txBody>
      </p:sp>
    </p:spTree>
    <p:extLst>
      <p:ext uri="{BB962C8B-B14F-4D97-AF65-F5344CB8AC3E}">
        <p14:creationId xmlns:p14="http://schemas.microsoft.com/office/powerpoint/2010/main" val="329007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Meets their needs at the local level</a:t>
            </a:r>
          </a:p>
          <a:p>
            <a:r>
              <a:rPr lang="en-US" dirty="0" smtClean="0"/>
              <a:t>Easy to use</a:t>
            </a:r>
          </a:p>
          <a:p>
            <a:r>
              <a:rPr lang="en-US" dirty="0" smtClean="0"/>
              <a:t>Buy in up</a:t>
            </a:r>
            <a:r>
              <a:rPr lang="en-US" baseline="0" dirty="0" smtClean="0"/>
              <a:t> front since it is an added task for busy staff</a:t>
            </a:r>
            <a:endParaRPr lang="en-US" dirty="0" smtClean="0"/>
          </a:p>
          <a:p>
            <a:endParaRPr lang="en-US" dirty="0" smtClean="0"/>
          </a:p>
          <a:p>
            <a:endParaRPr lang="en-US" smtClean="0"/>
          </a:p>
          <a:p>
            <a:r>
              <a:rPr lang="en-US" smtClean="0"/>
              <a:t>CC </a:t>
            </a:r>
            <a:r>
              <a:rPr lang="en-US" dirty="0" smtClean="0"/>
              <a:t>BY 2.0 </a:t>
            </a:r>
            <a:r>
              <a:rPr lang="en-US" sz="1200" b="1" i="0" u="sng" kern="1200" dirty="0" smtClean="0">
                <a:solidFill>
                  <a:schemeClr val="tx1"/>
                </a:solidFill>
                <a:effectLst/>
                <a:latin typeface="+mn-lt"/>
                <a:ea typeface="+mn-ea"/>
                <a:cs typeface="+mn-cs"/>
                <a:hlinkClick r:id="rId3" tooltip="Go to Arthur Caranta's photostream"/>
              </a:rPr>
              <a:t>Arthur </a:t>
            </a:r>
            <a:r>
              <a:rPr lang="en-US" sz="1200" b="1" i="0" u="sng" kern="1200" dirty="0" err="1" smtClean="0">
                <a:solidFill>
                  <a:schemeClr val="tx1"/>
                </a:solidFill>
                <a:effectLst/>
                <a:latin typeface="+mn-lt"/>
                <a:ea typeface="+mn-ea"/>
                <a:cs typeface="+mn-cs"/>
                <a:hlinkClick r:id="rId3" tooltip="Go to Arthur Caranta's photostream"/>
              </a:rPr>
              <a:t>Caranta</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F6657637-137F-4259-8766-06F1629E4E8E}" type="slidenum">
              <a:rPr lang="en-US" smtClean="0"/>
              <a:t>9</a:t>
            </a:fld>
            <a:endParaRPr lang="en-US"/>
          </a:p>
        </p:txBody>
      </p:sp>
    </p:spTree>
    <p:extLst>
      <p:ext uri="{BB962C8B-B14F-4D97-AF65-F5344CB8AC3E}">
        <p14:creationId xmlns:p14="http://schemas.microsoft.com/office/powerpoint/2010/main" val="288299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Sensitivity changes with disease (won’t catch all</a:t>
            </a:r>
            <a:r>
              <a:rPr lang="en-US" baseline="0" dirty="0" smtClean="0"/>
              <a:t> </a:t>
            </a:r>
            <a:r>
              <a:rPr lang="en-US" baseline="0" dirty="0" err="1" smtClean="0"/>
              <a:t>Zika</a:t>
            </a:r>
            <a:r>
              <a:rPr lang="en-US" baseline="0" dirty="0" smtClean="0"/>
              <a:t> cases since many are asymptomatic)</a:t>
            </a:r>
          </a:p>
          <a:p>
            <a:r>
              <a:rPr lang="en-US" baseline="0" dirty="0" smtClean="0"/>
              <a:t>Difficult to determine sensitivity since no local transmission currently</a:t>
            </a:r>
            <a:endParaRPr lang="en-US" dirty="0" smtClean="0"/>
          </a:p>
          <a:p>
            <a:r>
              <a:rPr lang="en-US" dirty="0" smtClean="0"/>
              <a:t> </a:t>
            </a:r>
          </a:p>
          <a:p>
            <a:endParaRPr lang="en-US" smtClean="0"/>
          </a:p>
          <a:p>
            <a:r>
              <a:rPr lang="en-US" smtClean="0"/>
              <a:t>https</a:t>
            </a:r>
            <a:r>
              <a:rPr lang="en-US" dirty="0" smtClean="0"/>
              <a:t>://pixabay.com/en/chart-graph-icon-red-stocks-up-1296049/</a:t>
            </a:r>
            <a:endParaRPr lang="en-US" dirty="0"/>
          </a:p>
        </p:txBody>
      </p:sp>
      <p:sp>
        <p:nvSpPr>
          <p:cNvPr id="4" name="Slide Number Placeholder 3"/>
          <p:cNvSpPr>
            <a:spLocks noGrp="1"/>
          </p:cNvSpPr>
          <p:nvPr>
            <p:ph type="sldNum" sz="quarter" idx="10"/>
          </p:nvPr>
        </p:nvSpPr>
        <p:spPr/>
        <p:txBody>
          <a:bodyPr/>
          <a:lstStyle/>
          <a:p>
            <a:fld id="{F6657637-137F-4259-8766-06F1629E4E8E}" type="slidenum">
              <a:rPr lang="en-US" smtClean="0"/>
              <a:t>10</a:t>
            </a:fld>
            <a:endParaRPr lang="en-US"/>
          </a:p>
        </p:txBody>
      </p:sp>
    </p:spTree>
    <p:extLst>
      <p:ext uri="{BB962C8B-B14F-4D97-AF65-F5344CB8AC3E}">
        <p14:creationId xmlns:p14="http://schemas.microsoft.com/office/powerpoint/2010/main" val="492256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875738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5423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0494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4578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201812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A20BA2D-33BB-8E4D-AC1C-BEB3ED73C540}" type="datetimeFigureOut">
              <a:rPr lang="en-US" smtClean="0"/>
              <a:t>12/5/2016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3DE253F-F01B-0744-BF62-46202CEFA61C}" type="slidenum">
              <a:rPr lang="en-US" smtClean="0"/>
              <a:t>‹#›</a:t>
            </a:fld>
            <a:endParaRPr lang="en-US"/>
          </a:p>
        </p:txBody>
      </p:sp>
    </p:spTree>
    <p:extLst>
      <p:ext uri="{BB962C8B-B14F-4D97-AF65-F5344CB8AC3E}">
        <p14:creationId xmlns:p14="http://schemas.microsoft.com/office/powerpoint/2010/main" val="3447585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5298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45493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073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50121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98349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Picture 6" descr="12340-3_ADHS_CorpID_PPT temp 4.3_V4_1.eps"/>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71823"/>
            <a:ext cx="9144000" cy="6858000"/>
          </a:xfrm>
          <a:prstGeom prst="rect">
            <a:avLst/>
          </a:prstGeom>
        </p:spPr>
      </p:pic>
    </p:spTree>
    <p:extLst>
      <p:ext uri="{BB962C8B-B14F-4D97-AF65-F5344CB8AC3E}">
        <p14:creationId xmlns:p14="http://schemas.microsoft.com/office/powerpoint/2010/main" val="12629474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mailto:Sara.Imholte@azdhs.gov" TargetMode="External"/><Relationship Id="rId2" Type="http://schemas.openxmlformats.org/officeDocument/2006/relationships/image" Target="../media/image16.emf"/><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image" Target="../media/image17.em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2340-3_ADHS_CorpID_PPT temp 4.3_V4_1.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p:cNvSpPr txBox="1"/>
          <p:nvPr/>
        </p:nvSpPr>
        <p:spPr>
          <a:xfrm>
            <a:off x="254000" y="424535"/>
            <a:ext cx="8636000" cy="5278368"/>
          </a:xfrm>
          <a:prstGeom prst="rect">
            <a:avLst/>
          </a:prstGeom>
          <a:noFill/>
        </p:spPr>
        <p:txBody>
          <a:bodyPr wrap="square" rtlCol="0">
            <a:spAutoFit/>
          </a:bodyPr>
          <a:lstStyle/>
          <a:p>
            <a:pPr algn="ctr"/>
            <a:r>
              <a:rPr lang="en-US" sz="5400" dirty="0" smtClean="0">
                <a:solidFill>
                  <a:schemeClr val="accent2">
                    <a:lumMod val="75000"/>
                  </a:schemeClr>
                </a:solidFill>
                <a:latin typeface="Fira Sans"/>
                <a:cs typeface="Fira Sans"/>
              </a:rPr>
              <a:t>Arizona Consultancy</a:t>
            </a:r>
          </a:p>
          <a:p>
            <a:pPr algn="ctr"/>
            <a:endParaRPr lang="en-US" sz="1100" dirty="0" smtClean="0">
              <a:solidFill>
                <a:schemeClr val="accent2">
                  <a:lumMod val="75000"/>
                </a:schemeClr>
              </a:solidFill>
              <a:latin typeface="Fira Sans"/>
              <a:cs typeface="Fira Sans"/>
            </a:endParaRPr>
          </a:p>
          <a:p>
            <a:pPr algn="ctr"/>
            <a:r>
              <a:rPr lang="en-US" sz="4000" dirty="0" smtClean="0">
                <a:solidFill>
                  <a:schemeClr val="accent2">
                    <a:lumMod val="75000"/>
                  </a:schemeClr>
                </a:solidFill>
                <a:latin typeface="Fira Sans"/>
                <a:cs typeface="Fira Sans"/>
              </a:rPr>
              <a:t>Analytic </a:t>
            </a:r>
            <a:r>
              <a:rPr lang="en-US" sz="4000" dirty="0">
                <a:solidFill>
                  <a:schemeClr val="accent2">
                    <a:lumMod val="75000"/>
                  </a:schemeClr>
                </a:solidFill>
                <a:latin typeface="Fira Sans"/>
                <a:cs typeface="Fira Sans"/>
              </a:rPr>
              <a:t>Solutions for </a:t>
            </a:r>
            <a:endParaRPr lang="en-US" sz="4000" dirty="0" smtClean="0">
              <a:solidFill>
                <a:schemeClr val="accent2">
                  <a:lumMod val="75000"/>
                </a:schemeClr>
              </a:solidFill>
              <a:latin typeface="Fira Sans"/>
              <a:cs typeface="Fira Sans"/>
            </a:endParaRPr>
          </a:p>
          <a:p>
            <a:pPr algn="ctr"/>
            <a:r>
              <a:rPr lang="en-US" sz="4000" dirty="0" smtClean="0">
                <a:solidFill>
                  <a:schemeClr val="accent2">
                    <a:lumMod val="75000"/>
                  </a:schemeClr>
                </a:solidFill>
                <a:latin typeface="Fira Sans"/>
                <a:cs typeface="Fira Sans"/>
              </a:rPr>
              <a:t>Real-Time </a:t>
            </a:r>
            <a:r>
              <a:rPr lang="en-US" sz="4000" dirty="0" err="1" smtClean="0">
                <a:solidFill>
                  <a:schemeClr val="accent2">
                    <a:lumMod val="75000"/>
                  </a:schemeClr>
                </a:solidFill>
                <a:latin typeface="Fira Sans"/>
                <a:cs typeface="Fira Sans"/>
              </a:rPr>
              <a:t>Biosurveillance</a:t>
            </a:r>
            <a:r>
              <a:rPr lang="en-US" sz="4000" dirty="0" smtClean="0">
                <a:solidFill>
                  <a:schemeClr val="accent2">
                    <a:lumMod val="75000"/>
                  </a:schemeClr>
                </a:solidFill>
                <a:latin typeface="Fira Sans"/>
                <a:cs typeface="Fira Sans"/>
              </a:rPr>
              <a:t>:  </a:t>
            </a:r>
            <a:endParaRPr lang="en-US" sz="2000" dirty="0">
              <a:solidFill>
                <a:schemeClr val="accent2">
                  <a:lumMod val="75000"/>
                </a:schemeClr>
              </a:solidFill>
              <a:latin typeface="Fira Sans"/>
              <a:cs typeface="Fira Sans"/>
            </a:endParaRPr>
          </a:p>
          <a:p>
            <a:pPr algn="ctr"/>
            <a:r>
              <a:rPr lang="en-US" sz="4000" dirty="0">
                <a:solidFill>
                  <a:schemeClr val="accent2">
                    <a:lumMod val="75000"/>
                  </a:schemeClr>
                </a:solidFill>
                <a:latin typeface="Fira Sans"/>
                <a:cs typeface="Fira Sans"/>
              </a:rPr>
              <a:t>Assessing Risk for </a:t>
            </a:r>
            <a:endParaRPr lang="en-US" sz="4000" dirty="0" smtClean="0">
              <a:solidFill>
                <a:schemeClr val="accent2">
                  <a:lumMod val="75000"/>
                </a:schemeClr>
              </a:solidFill>
              <a:latin typeface="Fira Sans"/>
              <a:cs typeface="Fira Sans"/>
            </a:endParaRPr>
          </a:p>
          <a:p>
            <a:pPr algn="ctr"/>
            <a:r>
              <a:rPr lang="en-US" sz="4000" dirty="0" smtClean="0">
                <a:solidFill>
                  <a:schemeClr val="accent2">
                    <a:lumMod val="75000"/>
                  </a:schemeClr>
                </a:solidFill>
                <a:latin typeface="Fira Sans"/>
                <a:cs typeface="Fira Sans"/>
              </a:rPr>
              <a:t>Emerging </a:t>
            </a:r>
            <a:r>
              <a:rPr lang="en-US" sz="4000" dirty="0" err="1">
                <a:solidFill>
                  <a:schemeClr val="accent2">
                    <a:lumMod val="75000"/>
                  </a:schemeClr>
                </a:solidFill>
                <a:latin typeface="Fira Sans"/>
                <a:cs typeface="Fira Sans"/>
              </a:rPr>
              <a:t>Arboviral</a:t>
            </a:r>
            <a:r>
              <a:rPr lang="en-US" sz="4000" dirty="0">
                <a:solidFill>
                  <a:schemeClr val="accent2">
                    <a:lumMod val="75000"/>
                  </a:schemeClr>
                </a:solidFill>
                <a:latin typeface="Fira Sans"/>
                <a:cs typeface="Fira Sans"/>
              </a:rPr>
              <a:t> Disease</a:t>
            </a:r>
          </a:p>
          <a:p>
            <a:pPr algn="ctr"/>
            <a:endParaRPr lang="en-US" sz="3200" dirty="0" smtClean="0">
              <a:solidFill>
                <a:schemeClr val="accent2">
                  <a:lumMod val="75000"/>
                </a:schemeClr>
              </a:solidFill>
              <a:latin typeface="Fira Sans"/>
              <a:cs typeface="Fira Sans"/>
            </a:endParaRPr>
          </a:p>
          <a:p>
            <a:r>
              <a:rPr lang="en-US" sz="2400" dirty="0" smtClean="0">
                <a:latin typeface="Fira Sans Light"/>
                <a:cs typeface="Fira Sans Light"/>
              </a:rPr>
              <a:t>Sara </a:t>
            </a:r>
            <a:r>
              <a:rPr lang="en-US" sz="2400" dirty="0" err="1" smtClean="0">
                <a:latin typeface="Fira Sans Light"/>
                <a:cs typeface="Fira Sans Light"/>
              </a:rPr>
              <a:t>Imholte</a:t>
            </a:r>
            <a:r>
              <a:rPr lang="en-US" sz="2400" dirty="0" smtClean="0">
                <a:latin typeface="Fira Sans Light"/>
                <a:cs typeface="Fira Sans Light"/>
              </a:rPr>
              <a:t> Johnston</a:t>
            </a:r>
          </a:p>
          <a:p>
            <a:r>
              <a:rPr lang="en-US" sz="2400" dirty="0" smtClean="0">
                <a:latin typeface="Fira Sans Light"/>
                <a:cs typeface="Fira Sans Light"/>
              </a:rPr>
              <a:t>ISDS Pre-Conference</a:t>
            </a:r>
          </a:p>
          <a:p>
            <a:r>
              <a:rPr lang="en-US" sz="2400" dirty="0" smtClean="0">
                <a:latin typeface="Fira Sans Light"/>
                <a:cs typeface="Fira Sans Light"/>
              </a:rPr>
              <a:t>December 6, 2016</a:t>
            </a:r>
          </a:p>
        </p:txBody>
      </p:sp>
      <p:pic>
        <p:nvPicPr>
          <p:cNvPr id="4" name="Picture 2" descr="File:Aedes aegypti during blood me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6368" y="4120590"/>
            <a:ext cx="4103632" cy="271425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2523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solidFill>
                  <a:schemeClr val="accent2">
                    <a:lumMod val="75000"/>
                  </a:schemeClr>
                </a:solidFill>
                <a:latin typeface="Fira Sans"/>
                <a:ea typeface="+mn-ea"/>
                <a:cs typeface="Fira Sans"/>
              </a:rPr>
              <a:t>Sensitivity</a:t>
            </a:r>
            <a:endParaRPr lang="en-US" dirty="0">
              <a:solidFill>
                <a:schemeClr val="accent2">
                  <a:lumMod val="75000"/>
                </a:schemeClr>
              </a:solidFill>
              <a:latin typeface="Fira Sans"/>
              <a:ea typeface="+mn-ea"/>
              <a:cs typeface="Fira Sans"/>
            </a:endParaRPr>
          </a:p>
        </p:txBody>
      </p:sp>
      <p:sp>
        <p:nvSpPr>
          <p:cNvPr id="3" name="Content Placeholder 2"/>
          <p:cNvSpPr>
            <a:spLocks noGrp="1"/>
          </p:cNvSpPr>
          <p:nvPr>
            <p:ph idx="1"/>
          </p:nvPr>
        </p:nvSpPr>
        <p:spPr>
          <a:xfrm>
            <a:off x="457200" y="1432106"/>
            <a:ext cx="8229600" cy="4525963"/>
          </a:xfrm>
        </p:spPr>
        <p:txBody>
          <a:bodyPr>
            <a:normAutofit/>
          </a:bodyPr>
          <a:lstStyle/>
          <a:p>
            <a:r>
              <a:rPr lang="en-US" sz="3600" dirty="0" smtClean="0"/>
              <a:t>The </a:t>
            </a:r>
            <a:r>
              <a:rPr lang="en-US" sz="3600" b="1" dirty="0"/>
              <a:t>proportion of cases </a:t>
            </a:r>
            <a:r>
              <a:rPr lang="en-US" sz="3600" dirty="0"/>
              <a:t>of a disease (or other health-related event) </a:t>
            </a:r>
            <a:r>
              <a:rPr lang="en-US" sz="3600" b="1" dirty="0"/>
              <a:t>detected</a:t>
            </a:r>
            <a:r>
              <a:rPr lang="en-US" sz="3600" dirty="0"/>
              <a:t> by the surveillance </a:t>
            </a:r>
            <a:r>
              <a:rPr lang="en-US" sz="3600" dirty="0" smtClean="0"/>
              <a:t>system</a:t>
            </a:r>
          </a:p>
          <a:p>
            <a:r>
              <a:rPr lang="en-US" sz="3600" dirty="0" smtClean="0"/>
              <a:t>The </a:t>
            </a:r>
            <a:r>
              <a:rPr lang="en-US" sz="3600" b="1" dirty="0"/>
              <a:t>ability to detect outbreaks</a:t>
            </a:r>
            <a:r>
              <a:rPr lang="en-US" sz="3600" dirty="0"/>
              <a:t>, including the ability to </a:t>
            </a:r>
            <a:r>
              <a:rPr lang="en-US" sz="3600" b="1" dirty="0"/>
              <a:t>monitor changes </a:t>
            </a:r>
            <a:r>
              <a:rPr lang="en-US" sz="3600" dirty="0"/>
              <a:t>in the number of cases over </a:t>
            </a:r>
            <a:r>
              <a:rPr lang="en-US" sz="3600" dirty="0" smtClean="0"/>
              <a:t>time</a:t>
            </a:r>
            <a:endParaRPr lang="en-US" sz="3600" dirty="0"/>
          </a:p>
        </p:txBody>
      </p:sp>
      <p:pic>
        <p:nvPicPr>
          <p:cNvPr id="3074" name="Picture 2" descr="https://pixabay.com/static/uploads/photo/2016/03/31/20/51/chart-1296049_960_72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5944" y="3978055"/>
            <a:ext cx="3608056" cy="3339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5212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solidFill>
                  <a:schemeClr val="accent2">
                    <a:lumMod val="75000"/>
                  </a:schemeClr>
                </a:solidFill>
                <a:latin typeface="Fira Sans"/>
                <a:ea typeface="+mn-ea"/>
                <a:cs typeface="Fira Sans"/>
              </a:rPr>
              <a:t>Predictive Value Positive</a:t>
            </a:r>
          </a:p>
        </p:txBody>
      </p:sp>
      <p:sp>
        <p:nvSpPr>
          <p:cNvPr id="3" name="Content Placeholder 2"/>
          <p:cNvSpPr>
            <a:spLocks noGrp="1"/>
          </p:cNvSpPr>
          <p:nvPr>
            <p:ph idx="1"/>
          </p:nvPr>
        </p:nvSpPr>
        <p:spPr>
          <a:xfrm>
            <a:off x="457200" y="2225040"/>
            <a:ext cx="8229600" cy="3901123"/>
          </a:xfrm>
        </p:spPr>
        <p:txBody>
          <a:bodyPr>
            <a:normAutofit/>
          </a:bodyPr>
          <a:lstStyle/>
          <a:p>
            <a:r>
              <a:rPr lang="en-US" sz="3600" dirty="0" smtClean="0"/>
              <a:t>The </a:t>
            </a:r>
            <a:r>
              <a:rPr lang="en-US" sz="3600" b="1" dirty="0"/>
              <a:t>proportion</a:t>
            </a:r>
            <a:r>
              <a:rPr lang="en-US" sz="3600" dirty="0"/>
              <a:t> of reported cases that </a:t>
            </a:r>
            <a:r>
              <a:rPr lang="en-US" sz="3600" b="1" dirty="0"/>
              <a:t>actually have the health-related </a:t>
            </a:r>
            <a:r>
              <a:rPr lang="en-US" sz="3600" b="1" dirty="0" smtClean="0"/>
              <a:t>event </a:t>
            </a:r>
            <a:r>
              <a:rPr lang="en-US" sz="3600" dirty="0" smtClean="0"/>
              <a:t>under surveillance.</a:t>
            </a:r>
            <a:endParaRPr lang="en-US" sz="3600" dirty="0"/>
          </a:p>
        </p:txBody>
      </p:sp>
      <p:pic>
        <p:nvPicPr>
          <p:cNvPr id="5122" name="Picture 2" descr="Pie Chart, Diagram, 3D, Graph, Pie, Project, Repo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750" y="3798987"/>
            <a:ext cx="4095750" cy="3059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6401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solidFill>
                  <a:schemeClr val="accent2">
                    <a:lumMod val="75000"/>
                  </a:schemeClr>
                </a:solidFill>
                <a:latin typeface="Fira Sans"/>
                <a:ea typeface="+mn-ea"/>
                <a:cs typeface="Fira Sans"/>
              </a:rPr>
              <a:t>Representativeness</a:t>
            </a:r>
            <a:endParaRPr lang="en-US" dirty="0">
              <a:solidFill>
                <a:schemeClr val="accent2">
                  <a:lumMod val="75000"/>
                </a:schemeClr>
              </a:solidFill>
              <a:latin typeface="Fira Sans"/>
              <a:ea typeface="+mn-ea"/>
              <a:cs typeface="Fira Sans"/>
            </a:endParaRPr>
          </a:p>
        </p:txBody>
      </p:sp>
      <p:sp>
        <p:nvSpPr>
          <p:cNvPr id="3" name="Content Placeholder 2"/>
          <p:cNvSpPr>
            <a:spLocks noGrp="1"/>
          </p:cNvSpPr>
          <p:nvPr>
            <p:ph idx="1"/>
          </p:nvPr>
        </p:nvSpPr>
        <p:spPr>
          <a:xfrm>
            <a:off x="3048000" y="1990846"/>
            <a:ext cx="5638800" cy="4135317"/>
          </a:xfrm>
        </p:spPr>
        <p:txBody>
          <a:bodyPr>
            <a:normAutofit/>
          </a:bodyPr>
          <a:lstStyle/>
          <a:p>
            <a:r>
              <a:rPr lang="en-US" sz="4000" dirty="0" smtClean="0"/>
              <a:t>Accurately describes</a:t>
            </a:r>
          </a:p>
          <a:p>
            <a:pPr lvl="1"/>
            <a:r>
              <a:rPr lang="en-US" sz="3600" dirty="0" smtClean="0"/>
              <a:t>the </a:t>
            </a:r>
            <a:r>
              <a:rPr lang="en-US" sz="3600" b="1" dirty="0" smtClean="0"/>
              <a:t>occurrence</a:t>
            </a:r>
            <a:r>
              <a:rPr lang="en-US" sz="3600" dirty="0" smtClean="0"/>
              <a:t> of a health event </a:t>
            </a:r>
            <a:r>
              <a:rPr lang="en-US" sz="3600" b="1" dirty="0" smtClean="0"/>
              <a:t>over time</a:t>
            </a:r>
          </a:p>
          <a:p>
            <a:pPr lvl="1"/>
            <a:r>
              <a:rPr lang="en-US" sz="3600" dirty="0" smtClean="0"/>
              <a:t>its </a:t>
            </a:r>
            <a:r>
              <a:rPr lang="en-US" sz="3600" b="1" dirty="0" smtClean="0"/>
              <a:t>distribution</a:t>
            </a:r>
            <a:r>
              <a:rPr lang="en-US" sz="3600" dirty="0" smtClean="0"/>
              <a:t> in the population by </a:t>
            </a:r>
            <a:r>
              <a:rPr lang="en-US" sz="3600" b="1" dirty="0" smtClean="0"/>
              <a:t>place</a:t>
            </a:r>
            <a:r>
              <a:rPr lang="en-US" sz="3600" dirty="0" smtClean="0"/>
              <a:t> and </a:t>
            </a:r>
            <a:r>
              <a:rPr lang="en-US" sz="3600" b="1" dirty="0" smtClean="0"/>
              <a:t>person</a:t>
            </a:r>
            <a:endParaRPr lang="en-US" sz="3600" b="1" dirty="0"/>
          </a:p>
        </p:txBody>
      </p:sp>
      <p:sp>
        <p:nvSpPr>
          <p:cNvPr id="24" name="Smiley Face 23"/>
          <p:cNvSpPr/>
          <p:nvPr/>
        </p:nvSpPr>
        <p:spPr>
          <a:xfrm>
            <a:off x="1162050" y="2139951"/>
            <a:ext cx="304800" cy="285750"/>
          </a:xfrm>
          <a:prstGeom prst="smileyFace">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Smiley Face 24"/>
          <p:cNvSpPr/>
          <p:nvPr/>
        </p:nvSpPr>
        <p:spPr>
          <a:xfrm>
            <a:off x="1162050" y="2528889"/>
            <a:ext cx="304800" cy="285750"/>
          </a:xfrm>
          <a:prstGeom prst="smileyFace">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Smiley Face 25"/>
          <p:cNvSpPr/>
          <p:nvPr/>
        </p:nvSpPr>
        <p:spPr>
          <a:xfrm>
            <a:off x="1162050" y="2921001"/>
            <a:ext cx="304800" cy="285750"/>
          </a:xfrm>
          <a:prstGeom prst="smileyFace">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Smiley Face 26"/>
          <p:cNvSpPr/>
          <p:nvPr/>
        </p:nvSpPr>
        <p:spPr>
          <a:xfrm>
            <a:off x="1162050" y="3309939"/>
            <a:ext cx="304800" cy="285750"/>
          </a:xfrm>
          <a:prstGeom prst="smileyFace">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Smiley Face 27"/>
          <p:cNvSpPr/>
          <p:nvPr/>
        </p:nvSpPr>
        <p:spPr>
          <a:xfrm>
            <a:off x="1562100" y="2139951"/>
            <a:ext cx="304800" cy="285750"/>
          </a:xfrm>
          <a:prstGeom prst="smileyFace">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Smiley Face 28"/>
          <p:cNvSpPr/>
          <p:nvPr/>
        </p:nvSpPr>
        <p:spPr>
          <a:xfrm>
            <a:off x="1562100" y="2528889"/>
            <a:ext cx="304800" cy="285750"/>
          </a:xfrm>
          <a:prstGeom prst="smileyFace">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Smiley Face 29"/>
          <p:cNvSpPr/>
          <p:nvPr/>
        </p:nvSpPr>
        <p:spPr>
          <a:xfrm>
            <a:off x="1562100" y="2921001"/>
            <a:ext cx="304800" cy="285750"/>
          </a:xfrm>
          <a:prstGeom prst="smileyFace">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Smiley Face 30"/>
          <p:cNvSpPr/>
          <p:nvPr/>
        </p:nvSpPr>
        <p:spPr>
          <a:xfrm>
            <a:off x="1562100" y="3309939"/>
            <a:ext cx="304800" cy="285750"/>
          </a:xfrm>
          <a:prstGeom prst="smileyFace">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Smiley Face 31"/>
          <p:cNvSpPr/>
          <p:nvPr/>
        </p:nvSpPr>
        <p:spPr>
          <a:xfrm>
            <a:off x="1962150" y="2139951"/>
            <a:ext cx="304800" cy="285750"/>
          </a:xfrm>
          <a:prstGeom prst="smileyFac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Smiley Face 32"/>
          <p:cNvSpPr/>
          <p:nvPr/>
        </p:nvSpPr>
        <p:spPr>
          <a:xfrm>
            <a:off x="1962150" y="2528889"/>
            <a:ext cx="304800" cy="285750"/>
          </a:xfrm>
          <a:prstGeom prst="smileyFac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Smiley Face 33"/>
          <p:cNvSpPr/>
          <p:nvPr/>
        </p:nvSpPr>
        <p:spPr>
          <a:xfrm>
            <a:off x="1962150" y="2921001"/>
            <a:ext cx="304800" cy="285750"/>
          </a:xfrm>
          <a:prstGeom prst="smileyFac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Smiley Face 34"/>
          <p:cNvSpPr/>
          <p:nvPr/>
        </p:nvSpPr>
        <p:spPr>
          <a:xfrm>
            <a:off x="1962150" y="3309939"/>
            <a:ext cx="304800" cy="285750"/>
          </a:xfrm>
          <a:prstGeom prst="smileyFac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Smiley Face 35"/>
          <p:cNvSpPr/>
          <p:nvPr/>
        </p:nvSpPr>
        <p:spPr>
          <a:xfrm>
            <a:off x="1181100" y="4776789"/>
            <a:ext cx="304800" cy="285750"/>
          </a:xfrm>
          <a:prstGeom prst="smileyFace">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Smiley Face 36"/>
          <p:cNvSpPr/>
          <p:nvPr/>
        </p:nvSpPr>
        <p:spPr>
          <a:xfrm>
            <a:off x="1581150" y="4776789"/>
            <a:ext cx="304800" cy="285750"/>
          </a:xfrm>
          <a:prstGeom prst="smileyFace">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Smiley Face 37"/>
          <p:cNvSpPr/>
          <p:nvPr/>
        </p:nvSpPr>
        <p:spPr>
          <a:xfrm>
            <a:off x="1981200" y="4776789"/>
            <a:ext cx="304800" cy="285750"/>
          </a:xfrm>
          <a:prstGeom prst="smileyFac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Down Arrow 38"/>
          <p:cNvSpPr/>
          <p:nvPr/>
        </p:nvSpPr>
        <p:spPr>
          <a:xfrm>
            <a:off x="1581150" y="3786189"/>
            <a:ext cx="266700" cy="74295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41470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232228" y="-1"/>
            <a:ext cx="9376228" cy="7032171"/>
          </a:xfrm>
          <a:prstGeom prst="rect">
            <a:avLst/>
          </a:prstGeom>
        </p:spPr>
      </p:pic>
      <p:sp>
        <p:nvSpPr>
          <p:cNvPr id="2" name="Title 1"/>
          <p:cNvSpPr>
            <a:spLocks noGrp="1"/>
          </p:cNvSpPr>
          <p:nvPr>
            <p:ph type="title"/>
          </p:nvPr>
        </p:nvSpPr>
        <p:spPr/>
        <p:txBody>
          <a:bodyPr>
            <a:normAutofit/>
          </a:bodyPr>
          <a:lstStyle/>
          <a:p>
            <a:r>
              <a:rPr lang="en-US" sz="5400" dirty="0">
                <a:solidFill>
                  <a:schemeClr val="accent2">
                    <a:lumMod val="75000"/>
                  </a:schemeClr>
                </a:solidFill>
                <a:latin typeface="Fira Sans"/>
                <a:ea typeface="+mn-ea"/>
                <a:cs typeface="Fira Sans"/>
              </a:rPr>
              <a:t>Timeliness</a:t>
            </a:r>
            <a:endParaRPr lang="en-US" dirty="0">
              <a:solidFill>
                <a:schemeClr val="accent2">
                  <a:lumMod val="75000"/>
                </a:schemeClr>
              </a:solidFill>
              <a:latin typeface="Fira Sans"/>
              <a:ea typeface="+mn-ea"/>
              <a:cs typeface="Fira Sans"/>
            </a:endParaRPr>
          </a:p>
        </p:txBody>
      </p:sp>
      <p:sp>
        <p:nvSpPr>
          <p:cNvPr id="3" name="Content Placeholder 2"/>
          <p:cNvSpPr>
            <a:spLocks noGrp="1"/>
          </p:cNvSpPr>
          <p:nvPr>
            <p:ph idx="1"/>
          </p:nvPr>
        </p:nvSpPr>
        <p:spPr>
          <a:xfrm>
            <a:off x="457200" y="2615877"/>
            <a:ext cx="8229600" cy="3510285"/>
          </a:xfrm>
        </p:spPr>
        <p:txBody>
          <a:bodyPr>
            <a:normAutofit/>
          </a:bodyPr>
          <a:lstStyle/>
          <a:p>
            <a:r>
              <a:rPr lang="en-US" sz="3600" dirty="0" smtClean="0"/>
              <a:t>Timeliness reflects the speed or delay between steps in a surveillance system.</a:t>
            </a:r>
            <a:endParaRPr lang="en-US" sz="3600" dirty="0"/>
          </a:p>
        </p:txBody>
      </p:sp>
    </p:spTree>
    <p:extLst>
      <p:ext uri="{BB962C8B-B14F-4D97-AF65-F5344CB8AC3E}">
        <p14:creationId xmlns:p14="http://schemas.microsoft.com/office/powerpoint/2010/main" val="9712703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5647"/>
          <a:stretch/>
        </p:blipFill>
        <p:spPr>
          <a:xfrm>
            <a:off x="-473227" y="1293910"/>
            <a:ext cx="11554130" cy="7271355"/>
          </a:xfrm>
          <a:prstGeom prst="rect">
            <a:avLst/>
          </a:prstGeom>
        </p:spPr>
      </p:pic>
      <p:sp>
        <p:nvSpPr>
          <p:cNvPr id="2" name="Title 1"/>
          <p:cNvSpPr>
            <a:spLocks noGrp="1"/>
          </p:cNvSpPr>
          <p:nvPr>
            <p:ph type="title"/>
          </p:nvPr>
        </p:nvSpPr>
        <p:spPr>
          <a:xfrm>
            <a:off x="457200" y="57150"/>
            <a:ext cx="8229600" cy="1143000"/>
          </a:xfrm>
        </p:spPr>
        <p:txBody>
          <a:bodyPr>
            <a:normAutofit/>
          </a:bodyPr>
          <a:lstStyle/>
          <a:p>
            <a:r>
              <a:rPr lang="en-US" sz="5400" dirty="0" smtClean="0">
                <a:solidFill>
                  <a:schemeClr val="accent2">
                    <a:lumMod val="75000"/>
                  </a:schemeClr>
                </a:solidFill>
                <a:latin typeface="Fira Sans"/>
                <a:ea typeface="+mn-ea"/>
                <a:cs typeface="Fira Sans"/>
              </a:rPr>
              <a:t>Stability</a:t>
            </a:r>
            <a:endParaRPr lang="en-US" sz="5400" dirty="0">
              <a:solidFill>
                <a:schemeClr val="accent2">
                  <a:lumMod val="75000"/>
                </a:schemeClr>
              </a:solidFill>
              <a:latin typeface="Fira Sans"/>
              <a:ea typeface="+mn-ea"/>
              <a:cs typeface="Fira Sans"/>
            </a:endParaRPr>
          </a:p>
        </p:txBody>
      </p:sp>
      <p:sp>
        <p:nvSpPr>
          <p:cNvPr id="3" name="Content Placeholder 2"/>
          <p:cNvSpPr>
            <a:spLocks noGrp="1"/>
          </p:cNvSpPr>
          <p:nvPr>
            <p:ph idx="1"/>
          </p:nvPr>
        </p:nvSpPr>
        <p:spPr>
          <a:xfrm>
            <a:off x="150471" y="1293911"/>
            <a:ext cx="8866207" cy="5602189"/>
          </a:xfrm>
        </p:spPr>
        <p:txBody>
          <a:bodyPr>
            <a:normAutofit/>
          </a:bodyPr>
          <a:lstStyle/>
          <a:p>
            <a:r>
              <a:rPr lang="en-US" sz="4400" b="1" dirty="0" smtClean="0">
                <a:solidFill>
                  <a:schemeClr val="bg1"/>
                </a:solidFill>
                <a:effectLst>
                  <a:outerShdw blurRad="50800" dist="38100" dir="2700000" algn="tl" rotWithShape="0">
                    <a:prstClr val="black">
                      <a:alpha val="40000"/>
                    </a:prstClr>
                  </a:outerShdw>
                </a:effectLst>
              </a:rPr>
              <a:t>Reliability</a:t>
            </a:r>
            <a:r>
              <a:rPr lang="en-US" sz="4400" dirty="0" smtClean="0">
                <a:solidFill>
                  <a:schemeClr val="bg1"/>
                </a:solidFill>
                <a:effectLst>
                  <a:outerShdw blurRad="50800" dist="38100" dir="2700000" algn="tl" rotWithShape="0">
                    <a:prstClr val="black">
                      <a:alpha val="40000"/>
                    </a:prstClr>
                  </a:outerShdw>
                </a:effectLst>
              </a:rPr>
              <a:t> (the </a:t>
            </a:r>
            <a:r>
              <a:rPr lang="en-US" sz="4400" dirty="0">
                <a:solidFill>
                  <a:schemeClr val="bg1"/>
                </a:solidFill>
                <a:effectLst>
                  <a:outerShdw blurRad="50800" dist="38100" dir="2700000" algn="tl" rotWithShape="0">
                    <a:prstClr val="black">
                      <a:alpha val="40000"/>
                    </a:prstClr>
                  </a:outerShdw>
                </a:effectLst>
              </a:rPr>
              <a:t>ability to collect, manage, and provide data properly without failure) </a:t>
            </a:r>
            <a:endParaRPr lang="en-US" sz="4400" dirty="0" smtClean="0">
              <a:solidFill>
                <a:schemeClr val="bg1"/>
              </a:solidFill>
              <a:effectLst>
                <a:outerShdw blurRad="50800" dist="38100" dir="2700000" algn="tl" rotWithShape="0">
                  <a:prstClr val="black">
                    <a:alpha val="40000"/>
                  </a:prstClr>
                </a:outerShdw>
              </a:effectLst>
            </a:endParaRPr>
          </a:p>
          <a:p>
            <a:r>
              <a:rPr lang="en-US" sz="4400" b="1" dirty="0" smtClean="0">
                <a:solidFill>
                  <a:schemeClr val="bg1"/>
                </a:solidFill>
                <a:effectLst>
                  <a:outerShdw blurRad="50800" dist="38100" dir="2700000" algn="tl" rotWithShape="0">
                    <a:prstClr val="black">
                      <a:alpha val="40000"/>
                    </a:prstClr>
                  </a:outerShdw>
                </a:effectLst>
              </a:rPr>
              <a:t>Availability</a:t>
            </a:r>
            <a:r>
              <a:rPr lang="en-US" sz="4400" dirty="0" smtClean="0">
                <a:solidFill>
                  <a:schemeClr val="bg1"/>
                </a:solidFill>
                <a:effectLst>
                  <a:outerShdw blurRad="50800" dist="38100" dir="2700000" algn="tl" rotWithShape="0">
                    <a:prstClr val="black">
                      <a:alpha val="40000"/>
                    </a:prstClr>
                  </a:outerShdw>
                </a:effectLst>
              </a:rPr>
              <a:t> </a:t>
            </a:r>
            <a:r>
              <a:rPr lang="en-US" sz="4400" dirty="0">
                <a:solidFill>
                  <a:schemeClr val="bg1"/>
                </a:solidFill>
                <a:effectLst>
                  <a:outerShdw blurRad="50800" dist="38100" dir="2700000" algn="tl" rotWithShape="0">
                    <a:prstClr val="black">
                      <a:alpha val="40000"/>
                    </a:prstClr>
                  </a:outerShdw>
                </a:effectLst>
              </a:rPr>
              <a:t>(the ability to be operational when it is needed</a:t>
            </a:r>
            <a:r>
              <a:rPr lang="en-US" sz="4400" dirty="0" smtClean="0">
                <a:solidFill>
                  <a:schemeClr val="bg1"/>
                </a:solidFill>
                <a:effectLst>
                  <a:outerShdw blurRad="50800" dist="38100" dir="2700000" algn="tl" rotWithShape="0">
                    <a:prstClr val="black">
                      <a:alpha val="40000"/>
                    </a:prstClr>
                  </a:outerShdw>
                </a:effectLst>
              </a:rPr>
              <a:t>)</a:t>
            </a:r>
            <a:endParaRPr lang="en-US" sz="4400"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5289522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4400" y="-3968"/>
            <a:ext cx="7296150" cy="7296150"/>
          </a:xfrm>
        </p:spPr>
      </p:pic>
    </p:spTree>
    <p:extLst>
      <p:ext uri="{BB962C8B-B14F-4D97-AF65-F5344CB8AC3E}">
        <p14:creationId xmlns:p14="http://schemas.microsoft.com/office/powerpoint/2010/main" val="27096343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solidFill>
                  <a:schemeClr val="accent2">
                    <a:lumMod val="75000"/>
                  </a:schemeClr>
                </a:solidFill>
                <a:latin typeface="Fira Sans"/>
                <a:ea typeface="+mn-ea"/>
                <a:cs typeface="Fira Sans"/>
              </a:rPr>
              <a:t>Takeaways</a:t>
            </a:r>
            <a:endParaRPr lang="en-US" dirty="0">
              <a:solidFill>
                <a:schemeClr val="accent2">
                  <a:lumMod val="75000"/>
                </a:schemeClr>
              </a:solidFill>
              <a:latin typeface="Fira Sans"/>
              <a:ea typeface="+mn-ea"/>
              <a:cs typeface="Fira Sans"/>
            </a:endParaRPr>
          </a:p>
        </p:txBody>
      </p:sp>
      <p:sp>
        <p:nvSpPr>
          <p:cNvPr id="3" name="Content Placeholder 2"/>
          <p:cNvSpPr>
            <a:spLocks noGrp="1"/>
          </p:cNvSpPr>
          <p:nvPr>
            <p:ph idx="1"/>
          </p:nvPr>
        </p:nvSpPr>
        <p:spPr/>
        <p:txBody>
          <a:bodyPr/>
          <a:lstStyle/>
          <a:p>
            <a:r>
              <a:rPr lang="en-US" dirty="0" smtClean="0"/>
              <a:t>New partnerships</a:t>
            </a:r>
          </a:p>
          <a:p>
            <a:pPr lvl="1"/>
            <a:r>
              <a:rPr lang="en-US" dirty="0" smtClean="0"/>
              <a:t>Help fill gaps in knowledge of modeling and weather data</a:t>
            </a:r>
          </a:p>
          <a:p>
            <a:pPr lvl="1"/>
            <a:r>
              <a:rPr lang="en-US" dirty="0" smtClean="0"/>
              <a:t>Opportunities for future funding/projects</a:t>
            </a:r>
          </a:p>
          <a:p>
            <a:r>
              <a:rPr lang="en-US" dirty="0" smtClean="0"/>
              <a:t>Including local PH and </a:t>
            </a:r>
            <a:r>
              <a:rPr lang="en-US" dirty="0"/>
              <a:t>v</a:t>
            </a:r>
            <a:r>
              <a:rPr lang="en-US" dirty="0" smtClean="0"/>
              <a:t>ector control ensured real needs were communicated</a:t>
            </a:r>
          </a:p>
          <a:p>
            <a:r>
              <a:rPr lang="en-US" dirty="0" smtClean="0"/>
              <a:t>Academic/research partners had better understanding of PH needs and limitations</a:t>
            </a:r>
          </a:p>
          <a:p>
            <a:endParaRPr lang="en-US" dirty="0"/>
          </a:p>
        </p:txBody>
      </p:sp>
    </p:spTree>
    <p:extLst>
      <p:ext uri="{BB962C8B-B14F-4D97-AF65-F5344CB8AC3E}">
        <p14:creationId xmlns:p14="http://schemas.microsoft.com/office/powerpoint/2010/main" val="9379732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solidFill>
                  <a:schemeClr val="accent2">
                    <a:lumMod val="75000"/>
                  </a:schemeClr>
                </a:solidFill>
                <a:latin typeface="Fira Sans"/>
                <a:ea typeface="+mn-ea"/>
                <a:cs typeface="Fira Sans"/>
              </a:rPr>
              <a:t>The Outcome… so far</a:t>
            </a:r>
            <a:endParaRPr lang="en-US" sz="5400" dirty="0">
              <a:solidFill>
                <a:schemeClr val="accent2">
                  <a:lumMod val="75000"/>
                </a:schemeClr>
              </a:solidFill>
              <a:latin typeface="Fira Sans"/>
              <a:ea typeface="+mn-ea"/>
              <a:cs typeface="Fira Sans"/>
            </a:endParaRPr>
          </a:p>
        </p:txBody>
      </p:sp>
      <p:sp>
        <p:nvSpPr>
          <p:cNvPr id="3" name="Content Placeholder 2"/>
          <p:cNvSpPr>
            <a:spLocks noGrp="1"/>
          </p:cNvSpPr>
          <p:nvPr>
            <p:ph idx="1"/>
          </p:nvPr>
        </p:nvSpPr>
        <p:spPr>
          <a:xfrm>
            <a:off x="127322" y="1568109"/>
            <a:ext cx="9016678" cy="4960013"/>
          </a:xfrm>
        </p:spPr>
        <p:txBody>
          <a:bodyPr>
            <a:noAutofit/>
          </a:bodyPr>
          <a:lstStyle/>
          <a:p>
            <a:r>
              <a:rPr lang="en-US" sz="4000" dirty="0" smtClean="0"/>
              <a:t>New partnerships, new potential opportunities</a:t>
            </a:r>
          </a:p>
          <a:p>
            <a:pPr lvl="1"/>
            <a:r>
              <a:rPr lang="en-US" sz="3600" dirty="0" smtClean="0"/>
              <a:t>ADHS letters of support for grant applications by research partners</a:t>
            </a:r>
          </a:p>
          <a:p>
            <a:pPr lvl="1"/>
            <a:r>
              <a:rPr lang="en-US" sz="3600" dirty="0" smtClean="0"/>
              <a:t>Assistance with understanding and pulling weather data for an unrelated project</a:t>
            </a:r>
          </a:p>
          <a:p>
            <a:pPr lvl="1"/>
            <a:r>
              <a:rPr lang="en-US" sz="3600" dirty="0" smtClean="0"/>
              <a:t>Assistance with pulling weather shape files for mapping</a:t>
            </a:r>
            <a:endParaRPr lang="en-US" sz="3600" dirty="0"/>
          </a:p>
        </p:txBody>
      </p:sp>
    </p:spTree>
    <p:extLst>
      <p:ext uri="{BB962C8B-B14F-4D97-AF65-F5344CB8AC3E}">
        <p14:creationId xmlns:p14="http://schemas.microsoft.com/office/powerpoint/2010/main" val="8083413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20316"/>
          <a:stretch/>
        </p:blipFill>
        <p:spPr>
          <a:xfrm>
            <a:off x="-3" y="1417638"/>
            <a:ext cx="10109990" cy="5828113"/>
          </a:xfrm>
          <a:prstGeom prst="rect">
            <a:avLst/>
          </a:prstGeom>
        </p:spPr>
      </p:pic>
      <p:sp>
        <p:nvSpPr>
          <p:cNvPr id="2" name="Title 1"/>
          <p:cNvSpPr>
            <a:spLocks noGrp="1"/>
          </p:cNvSpPr>
          <p:nvPr>
            <p:ph type="title"/>
          </p:nvPr>
        </p:nvSpPr>
        <p:spPr/>
        <p:txBody>
          <a:bodyPr>
            <a:normAutofit/>
          </a:bodyPr>
          <a:lstStyle/>
          <a:p>
            <a:r>
              <a:rPr lang="en-US" sz="5400" dirty="0">
                <a:solidFill>
                  <a:schemeClr val="accent2">
                    <a:lumMod val="75000"/>
                  </a:schemeClr>
                </a:solidFill>
                <a:latin typeface="Fira Sans"/>
                <a:ea typeface="+mn-ea"/>
                <a:cs typeface="Fira Sans"/>
              </a:rPr>
              <a:t>Conclusions</a:t>
            </a:r>
            <a:endParaRPr lang="en-US" sz="5400" dirty="0">
              <a:solidFill>
                <a:schemeClr val="accent2">
                  <a:lumMod val="75000"/>
                </a:schemeClr>
              </a:solidFill>
              <a:latin typeface="Fira Sans"/>
              <a:ea typeface="+mn-ea"/>
              <a:cs typeface="Fira Sans"/>
            </a:endParaRPr>
          </a:p>
        </p:txBody>
      </p:sp>
      <p:sp>
        <p:nvSpPr>
          <p:cNvPr id="3" name="Content Placeholder 2"/>
          <p:cNvSpPr>
            <a:spLocks noGrp="1"/>
          </p:cNvSpPr>
          <p:nvPr>
            <p:ph idx="1"/>
          </p:nvPr>
        </p:nvSpPr>
        <p:spPr>
          <a:xfrm>
            <a:off x="0" y="1417638"/>
            <a:ext cx="9144000" cy="4708525"/>
          </a:xfrm>
        </p:spPr>
        <p:txBody>
          <a:bodyPr>
            <a:normAutofit/>
          </a:bodyPr>
          <a:lstStyle/>
          <a:p>
            <a:r>
              <a:rPr lang="en-US" sz="3600" dirty="0" smtClean="0"/>
              <a:t>Public health, vector control and researchers have different needs and limitations</a:t>
            </a:r>
          </a:p>
          <a:p>
            <a:r>
              <a:rPr lang="en-US" sz="3600" dirty="0" smtClean="0"/>
              <a:t>Funding (and time to obtain it/spend it) is a driving factor for everyone</a:t>
            </a:r>
          </a:p>
          <a:p>
            <a:r>
              <a:rPr lang="en-US" sz="3600" dirty="0" smtClean="0"/>
              <a:t>Partnerships are key to                                        filling gaps with                                                             real expertise</a:t>
            </a:r>
          </a:p>
        </p:txBody>
      </p:sp>
    </p:spTree>
    <p:extLst>
      <p:ext uri="{BB962C8B-B14F-4D97-AF65-F5344CB8AC3E}">
        <p14:creationId xmlns:p14="http://schemas.microsoft.com/office/powerpoint/2010/main" val="22227790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12340-3_ADHS_CorpID_PPT temp 4.3_V4_3.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Box 8"/>
          <p:cNvSpPr txBox="1"/>
          <p:nvPr/>
        </p:nvSpPr>
        <p:spPr>
          <a:xfrm>
            <a:off x="1915556" y="465251"/>
            <a:ext cx="5299232" cy="5004447"/>
          </a:xfrm>
          <a:prstGeom prst="rect">
            <a:avLst/>
          </a:prstGeom>
          <a:noFill/>
        </p:spPr>
        <p:txBody>
          <a:bodyPr wrap="square" rtlCol="0">
            <a:spAutoFit/>
          </a:bodyPr>
          <a:lstStyle/>
          <a:p>
            <a:pPr algn="ctr"/>
            <a:r>
              <a:rPr lang="en-US" sz="5400" dirty="0">
                <a:solidFill>
                  <a:schemeClr val="accent2">
                    <a:lumMod val="75000"/>
                  </a:schemeClr>
                </a:solidFill>
                <a:latin typeface="Fira Sans"/>
                <a:cs typeface="Fira Sans"/>
              </a:rPr>
              <a:t>THANK YOU</a:t>
            </a:r>
          </a:p>
          <a:p>
            <a:pPr algn="ctr"/>
            <a:endParaRPr lang="en-US" sz="4000" dirty="0" smtClean="0">
              <a:latin typeface="Fira Sans"/>
              <a:cs typeface="Fira Sans"/>
            </a:endParaRPr>
          </a:p>
          <a:p>
            <a:pPr algn="ctr"/>
            <a:r>
              <a:rPr lang="en-US" sz="2800" dirty="0" smtClean="0">
                <a:latin typeface="Fira Sans Light"/>
                <a:cs typeface="Fira Sans Light"/>
                <a:hlinkClick r:id="rId3"/>
              </a:rPr>
              <a:t>Sara.Imholte@azdhs.gov</a:t>
            </a:r>
            <a:r>
              <a:rPr lang="en-US" sz="2800" dirty="0" smtClean="0">
                <a:latin typeface="Fira Sans Light"/>
                <a:cs typeface="Fira Sans Light"/>
              </a:rPr>
              <a:t> </a:t>
            </a:r>
            <a:endParaRPr lang="en-US" sz="2400" dirty="0">
              <a:latin typeface="Fira Sans Light"/>
              <a:cs typeface="Fira Sans Light"/>
            </a:endParaRPr>
          </a:p>
          <a:p>
            <a:pPr lvl="0" algn="ctr"/>
            <a:endParaRPr lang="en-US" sz="2400" dirty="0">
              <a:solidFill>
                <a:prstClr val="black"/>
              </a:solidFill>
              <a:latin typeface="Fira Sans Light"/>
              <a:cs typeface="Fira Sans Light"/>
            </a:endParaRPr>
          </a:p>
          <a:p>
            <a:pPr algn="ctr">
              <a:lnSpc>
                <a:spcPct val="70000"/>
              </a:lnSpc>
            </a:pPr>
            <a:endParaRPr lang="en-US" sz="2800" dirty="0" smtClean="0">
              <a:latin typeface="Fira Sans Light"/>
              <a:cs typeface="Fira Sans Light"/>
            </a:endParaRPr>
          </a:p>
          <a:p>
            <a:pPr algn="ctr">
              <a:lnSpc>
                <a:spcPct val="120000"/>
              </a:lnSpc>
            </a:pPr>
            <a:r>
              <a:rPr lang="en-US" sz="2800" dirty="0" smtClean="0">
                <a:latin typeface="Fira Sans"/>
                <a:cs typeface="Fira Sans"/>
              </a:rPr>
              <a:t> </a:t>
            </a:r>
            <a:r>
              <a:rPr lang="en-US" sz="2800" dirty="0" err="1" smtClean="0">
                <a:latin typeface="Fira Sans"/>
                <a:cs typeface="Fira Sans"/>
              </a:rPr>
              <a:t>azhealth.gov</a:t>
            </a:r>
            <a:endParaRPr lang="en-US" sz="2800" dirty="0" smtClean="0">
              <a:latin typeface="Fira Sans"/>
              <a:cs typeface="Fira Sans"/>
            </a:endParaRPr>
          </a:p>
          <a:p>
            <a:pPr algn="ctr">
              <a:lnSpc>
                <a:spcPct val="150000"/>
              </a:lnSpc>
            </a:pPr>
            <a:endParaRPr lang="en-US" sz="1600" dirty="0" smtClean="0">
              <a:latin typeface="Fira Sans"/>
              <a:cs typeface="Fira Sans"/>
            </a:endParaRPr>
          </a:p>
          <a:p>
            <a:pPr algn="ctr">
              <a:lnSpc>
                <a:spcPct val="150000"/>
              </a:lnSpc>
            </a:pPr>
            <a:r>
              <a:rPr lang="en-US" sz="2800" dirty="0" smtClean="0">
                <a:latin typeface="Fira Sans"/>
                <a:cs typeface="Fira Sans"/>
              </a:rPr>
              <a:t>@</a:t>
            </a:r>
            <a:r>
              <a:rPr lang="en-US" sz="2800" dirty="0" err="1" smtClean="0">
                <a:latin typeface="Fira Sans"/>
                <a:cs typeface="Fira Sans"/>
              </a:rPr>
              <a:t>azdhs</a:t>
            </a:r>
            <a:endParaRPr lang="en-US" sz="2800" dirty="0" smtClean="0">
              <a:latin typeface="Fira Sans"/>
              <a:cs typeface="Fira Sans"/>
            </a:endParaRPr>
          </a:p>
          <a:p>
            <a:pPr algn="ctr">
              <a:lnSpc>
                <a:spcPct val="150000"/>
              </a:lnSpc>
            </a:pPr>
            <a:r>
              <a:rPr lang="en-US" sz="2800" dirty="0" err="1" smtClean="0">
                <a:latin typeface="Fira Sans"/>
                <a:cs typeface="Fira Sans"/>
              </a:rPr>
              <a:t>facebook.com</a:t>
            </a:r>
            <a:r>
              <a:rPr lang="en-US" sz="2800" dirty="0" smtClean="0">
                <a:latin typeface="Fira Sans"/>
                <a:cs typeface="Fira Sans"/>
              </a:rPr>
              <a:t>/</a:t>
            </a:r>
            <a:r>
              <a:rPr lang="en-US" sz="2800" dirty="0" err="1" smtClean="0">
                <a:latin typeface="Fira Sans"/>
                <a:cs typeface="Fira Sans"/>
              </a:rPr>
              <a:t>azdhs</a:t>
            </a:r>
            <a:endParaRPr lang="en-US" sz="2800" dirty="0" smtClean="0">
              <a:latin typeface="Fira Sans Light"/>
              <a:cs typeface="Fira Sans Light"/>
            </a:endParaRPr>
          </a:p>
        </p:txBody>
      </p:sp>
      <p:pic>
        <p:nvPicPr>
          <p:cNvPr id="6" name="Picture 5" descr="FB icon.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7157" y="4751631"/>
            <a:ext cx="271782" cy="271782"/>
          </a:xfrm>
          <a:prstGeom prst="rect">
            <a:avLst/>
          </a:prstGeom>
        </p:spPr>
      </p:pic>
      <p:pic>
        <p:nvPicPr>
          <p:cNvPr id="7" name="Picture 6" descr="Twitter icon.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6430" y="4126428"/>
            <a:ext cx="283526" cy="283526"/>
          </a:xfrm>
          <a:prstGeom prst="rect">
            <a:avLst/>
          </a:prstGeom>
        </p:spPr>
      </p:pic>
      <p:sp>
        <p:nvSpPr>
          <p:cNvPr id="2" name="TextBox 1"/>
          <p:cNvSpPr txBox="1"/>
          <p:nvPr/>
        </p:nvSpPr>
        <p:spPr>
          <a:xfrm>
            <a:off x="6204046" y="5960965"/>
            <a:ext cx="2639012" cy="830997"/>
          </a:xfrm>
          <a:prstGeom prst="rect">
            <a:avLst/>
          </a:prstGeom>
          <a:solidFill>
            <a:schemeClr val="bg1"/>
          </a:solidFill>
          <a:ln w="1905">
            <a:solidFill>
              <a:schemeClr val="bg1">
                <a:lumMod val="75000"/>
              </a:schemeClr>
            </a:solidFill>
          </a:ln>
        </p:spPr>
        <p:txBody>
          <a:bodyPr wrap="square" rtlCol="0">
            <a:spAutoFit/>
          </a:bodyPr>
          <a:lstStyle/>
          <a:p>
            <a:r>
              <a:rPr lang="en-US" sz="2400" dirty="0">
                <a:solidFill>
                  <a:schemeClr val="accent2">
                    <a:lumMod val="75000"/>
                  </a:schemeClr>
                </a:solidFill>
                <a:latin typeface="Fira Sans"/>
                <a:cs typeface="Fira Sans"/>
              </a:rPr>
              <a:t>Special Thanks to ISDS and DTRA</a:t>
            </a:r>
            <a:endParaRPr lang="en-US" sz="2400" dirty="0">
              <a:solidFill>
                <a:schemeClr val="accent2">
                  <a:lumMod val="75000"/>
                </a:schemeClr>
              </a:solidFill>
              <a:latin typeface="Fira Sans"/>
              <a:cs typeface="Fira Sans"/>
            </a:endParaRPr>
          </a:p>
        </p:txBody>
      </p:sp>
    </p:spTree>
    <p:extLst>
      <p:ext uri="{BB962C8B-B14F-4D97-AF65-F5344CB8AC3E}">
        <p14:creationId xmlns:p14="http://schemas.microsoft.com/office/powerpoint/2010/main" val="11187903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1026" name="Picture 2" descr="https://upload.wikimedia.org/wikipedia/commons/4/46/Wall_cloud_with_lightning_-_NOAA_-_rotated.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1328923"/>
            <a:ext cx="9180788" cy="570836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08858"/>
            <a:ext cx="8229600" cy="1220066"/>
          </a:xfrm>
        </p:spPr>
        <p:txBody>
          <a:bodyPr>
            <a:noAutofit/>
          </a:bodyPr>
          <a:lstStyle/>
          <a:p>
            <a:r>
              <a:rPr lang="en-US" sz="8000" dirty="0" smtClean="0">
                <a:solidFill>
                  <a:schemeClr val="accent2">
                    <a:lumMod val="75000"/>
                  </a:schemeClr>
                </a:solidFill>
                <a:latin typeface="Fira Sans"/>
                <a:ea typeface="+mn-ea"/>
                <a:cs typeface="Fira Sans"/>
              </a:rPr>
              <a:t>The Problem</a:t>
            </a:r>
            <a:endParaRPr lang="en-US" sz="8000" dirty="0">
              <a:solidFill>
                <a:schemeClr val="accent2">
                  <a:lumMod val="75000"/>
                </a:schemeClr>
              </a:solidFill>
              <a:latin typeface="Fira Sans"/>
              <a:ea typeface="+mn-ea"/>
              <a:cs typeface="Fira Sans"/>
            </a:endParaRPr>
          </a:p>
        </p:txBody>
      </p:sp>
      <p:sp>
        <p:nvSpPr>
          <p:cNvPr id="3" name="Content Placeholder 2"/>
          <p:cNvSpPr>
            <a:spLocks noGrp="1"/>
          </p:cNvSpPr>
          <p:nvPr>
            <p:ph idx="1"/>
          </p:nvPr>
        </p:nvSpPr>
        <p:spPr>
          <a:xfrm>
            <a:off x="457200" y="1600200"/>
            <a:ext cx="8229600" cy="5105400"/>
          </a:xfrm>
        </p:spPr>
        <p:txBody>
          <a:bodyPr>
            <a:normAutofit/>
          </a:bodyPr>
          <a:lstStyle/>
          <a:p>
            <a:r>
              <a:rPr lang="en-US" sz="4000" dirty="0">
                <a:solidFill>
                  <a:schemeClr val="bg2"/>
                </a:solidFill>
              </a:rPr>
              <a:t>Conditions are </a:t>
            </a:r>
            <a:r>
              <a:rPr lang="en-US" sz="4000" dirty="0" smtClean="0">
                <a:solidFill>
                  <a:schemeClr val="bg2"/>
                </a:solidFill>
              </a:rPr>
              <a:t>right</a:t>
            </a:r>
            <a:endParaRPr lang="en-US" sz="4000" dirty="0">
              <a:solidFill>
                <a:schemeClr val="bg2"/>
              </a:solidFill>
            </a:endParaRPr>
          </a:p>
          <a:p>
            <a:pPr lvl="1"/>
            <a:r>
              <a:rPr lang="en-US" sz="3600" dirty="0">
                <a:solidFill>
                  <a:schemeClr val="bg2"/>
                </a:solidFill>
              </a:rPr>
              <a:t>Travel associated cases </a:t>
            </a:r>
            <a:r>
              <a:rPr lang="en-US" sz="3600" dirty="0" smtClean="0">
                <a:solidFill>
                  <a:schemeClr val="bg2"/>
                </a:solidFill>
              </a:rPr>
              <a:t>(</a:t>
            </a:r>
            <a:r>
              <a:rPr lang="en-US" sz="3600" dirty="0">
                <a:solidFill>
                  <a:schemeClr val="bg2"/>
                </a:solidFill>
              </a:rPr>
              <a:t>air and land travel)</a:t>
            </a:r>
          </a:p>
          <a:p>
            <a:pPr lvl="1"/>
            <a:r>
              <a:rPr lang="en-US" sz="3600" i="1" dirty="0" err="1" smtClean="0">
                <a:solidFill>
                  <a:schemeClr val="bg2"/>
                </a:solidFill>
              </a:rPr>
              <a:t>Aedes</a:t>
            </a:r>
            <a:r>
              <a:rPr lang="en-US" sz="3600" i="1" dirty="0" smtClean="0">
                <a:solidFill>
                  <a:schemeClr val="bg2"/>
                </a:solidFill>
              </a:rPr>
              <a:t> </a:t>
            </a:r>
            <a:r>
              <a:rPr lang="en-US" sz="3600" i="1" dirty="0" err="1" smtClean="0">
                <a:solidFill>
                  <a:schemeClr val="bg2"/>
                </a:solidFill>
              </a:rPr>
              <a:t>egypti</a:t>
            </a:r>
            <a:r>
              <a:rPr lang="en-US" sz="3600" i="1" dirty="0" smtClean="0">
                <a:solidFill>
                  <a:schemeClr val="bg2"/>
                </a:solidFill>
              </a:rPr>
              <a:t> </a:t>
            </a:r>
            <a:r>
              <a:rPr lang="en-US" sz="3600" dirty="0">
                <a:solidFill>
                  <a:schemeClr val="bg2"/>
                </a:solidFill>
              </a:rPr>
              <a:t>around the state</a:t>
            </a:r>
          </a:p>
          <a:p>
            <a:endParaRPr lang="en-US" sz="2000" dirty="0" smtClean="0">
              <a:solidFill>
                <a:schemeClr val="bg2"/>
              </a:solidFill>
            </a:endParaRPr>
          </a:p>
          <a:p>
            <a:r>
              <a:rPr lang="en-US" sz="4000" dirty="0" smtClean="0">
                <a:solidFill>
                  <a:schemeClr val="bg2"/>
                </a:solidFill>
              </a:rPr>
              <a:t>Need </a:t>
            </a:r>
            <a:r>
              <a:rPr lang="en-US" sz="4000" dirty="0">
                <a:solidFill>
                  <a:schemeClr val="bg2"/>
                </a:solidFill>
              </a:rPr>
              <a:t>to understand risk, </a:t>
            </a:r>
            <a:r>
              <a:rPr lang="en-US" sz="4000" dirty="0" smtClean="0">
                <a:solidFill>
                  <a:schemeClr val="bg2"/>
                </a:solidFill>
              </a:rPr>
              <a:t> </a:t>
            </a:r>
          </a:p>
          <a:p>
            <a:pPr marL="0" indent="0">
              <a:buNone/>
            </a:pPr>
            <a:r>
              <a:rPr lang="en-US" sz="4000" dirty="0">
                <a:solidFill>
                  <a:schemeClr val="bg2"/>
                </a:solidFill>
              </a:rPr>
              <a:t>	</a:t>
            </a:r>
            <a:r>
              <a:rPr lang="en-US" sz="4000" dirty="0" smtClean="0">
                <a:solidFill>
                  <a:schemeClr val="bg2"/>
                </a:solidFill>
              </a:rPr>
              <a:t>and focus </a:t>
            </a:r>
            <a:r>
              <a:rPr lang="en-US" sz="4000" dirty="0">
                <a:solidFill>
                  <a:schemeClr val="bg2"/>
                </a:solidFill>
              </a:rPr>
              <a:t>preventive </a:t>
            </a:r>
            <a:r>
              <a:rPr lang="en-US" sz="4000" dirty="0" smtClean="0">
                <a:solidFill>
                  <a:schemeClr val="bg2"/>
                </a:solidFill>
              </a:rPr>
              <a:t>actions</a:t>
            </a:r>
            <a:endParaRPr lang="en-US" sz="4000" dirty="0">
              <a:solidFill>
                <a:schemeClr val="bg2"/>
              </a:solidFill>
            </a:endParaRPr>
          </a:p>
        </p:txBody>
      </p:sp>
    </p:spTree>
    <p:extLst>
      <p:ext uri="{BB962C8B-B14F-4D97-AF65-F5344CB8AC3E}">
        <p14:creationId xmlns:p14="http://schemas.microsoft.com/office/powerpoint/2010/main" val="16270246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http://www.public-domain-image.com/free-images/nature-landscapes/rain/raindrops-on-water-725x544.jpg"/>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3979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4267"/>
            <a:ext cx="8229600" cy="1143000"/>
          </a:xfrm>
        </p:spPr>
        <p:txBody>
          <a:bodyPr>
            <a:noAutofit/>
          </a:bodyPr>
          <a:lstStyle/>
          <a:p>
            <a:r>
              <a:rPr lang="en-US" sz="7200" dirty="0">
                <a:solidFill>
                  <a:schemeClr val="accent2">
                    <a:lumMod val="75000"/>
                  </a:schemeClr>
                </a:solidFill>
                <a:latin typeface="Fira Sans"/>
                <a:ea typeface="+mn-ea"/>
                <a:cs typeface="Fira Sans"/>
              </a:rPr>
              <a:t>The Goal</a:t>
            </a:r>
            <a:endParaRPr lang="en-US" sz="7200" dirty="0">
              <a:solidFill>
                <a:schemeClr val="accent2">
                  <a:lumMod val="75000"/>
                </a:schemeClr>
              </a:solidFill>
              <a:latin typeface="Fira Sans"/>
              <a:ea typeface="+mn-ea"/>
              <a:cs typeface="Fira Sans"/>
            </a:endParaRPr>
          </a:p>
        </p:txBody>
      </p:sp>
      <p:sp>
        <p:nvSpPr>
          <p:cNvPr id="3" name="Content Placeholder 2"/>
          <p:cNvSpPr>
            <a:spLocks noGrp="1"/>
          </p:cNvSpPr>
          <p:nvPr>
            <p:ph idx="1"/>
          </p:nvPr>
        </p:nvSpPr>
        <p:spPr>
          <a:xfrm>
            <a:off x="0" y="1415143"/>
            <a:ext cx="9139796" cy="4604657"/>
          </a:xfrm>
        </p:spPr>
        <p:txBody>
          <a:bodyPr>
            <a:noAutofit/>
          </a:bodyPr>
          <a:lstStyle/>
          <a:p>
            <a:pPr marL="0" indent="0">
              <a:spcBef>
                <a:spcPts val="1200"/>
              </a:spcBef>
              <a:spcAft>
                <a:spcPts val="600"/>
              </a:spcAft>
              <a:buNone/>
            </a:pPr>
            <a:r>
              <a:rPr lang="en-US" sz="5400" b="1" dirty="0" smtClean="0"/>
              <a:t>Integrate</a:t>
            </a:r>
            <a:r>
              <a:rPr lang="en-US" sz="5400" dirty="0" smtClean="0"/>
              <a:t> </a:t>
            </a:r>
            <a:r>
              <a:rPr lang="en-US" dirty="0"/>
              <a:t>laboratory, demographic, syndromic, vector, </a:t>
            </a:r>
            <a:r>
              <a:rPr lang="en-US" dirty="0"/>
              <a:t>and </a:t>
            </a:r>
            <a:r>
              <a:rPr lang="en-US" dirty="0" smtClean="0"/>
              <a:t>climate</a:t>
            </a:r>
            <a:r>
              <a:rPr lang="en-US" dirty="0"/>
              <a:t> </a:t>
            </a:r>
            <a:r>
              <a:rPr lang="en-US" b="1" dirty="0" smtClean="0"/>
              <a:t>data </a:t>
            </a:r>
            <a:r>
              <a:rPr lang="en-US" dirty="0"/>
              <a:t>into a </a:t>
            </a:r>
            <a:r>
              <a:rPr lang="en-US" sz="3600" b="1" dirty="0" smtClean="0"/>
              <a:t>map</a:t>
            </a:r>
            <a:endParaRPr lang="en-US" b="1" dirty="0" smtClean="0"/>
          </a:p>
          <a:p>
            <a:pPr marL="457200" indent="0">
              <a:spcBef>
                <a:spcPts val="1200"/>
              </a:spcBef>
              <a:spcAft>
                <a:spcPts val="600"/>
              </a:spcAft>
              <a:buNone/>
            </a:pPr>
            <a:r>
              <a:rPr lang="en-US" dirty="0" smtClean="0"/>
              <a:t>to </a:t>
            </a:r>
            <a:r>
              <a:rPr lang="en-US" dirty="0"/>
              <a:t>better understand the areas at </a:t>
            </a:r>
            <a:r>
              <a:rPr lang="en-US" sz="4400" b="1" dirty="0"/>
              <a:t>greatest risk </a:t>
            </a:r>
            <a:r>
              <a:rPr lang="en-US" dirty="0"/>
              <a:t>for </a:t>
            </a:r>
            <a:r>
              <a:rPr lang="en-US" sz="3600" b="1" dirty="0"/>
              <a:t>importation</a:t>
            </a:r>
            <a:r>
              <a:rPr lang="en-US" sz="3600" dirty="0"/>
              <a:t> </a:t>
            </a:r>
            <a:r>
              <a:rPr lang="en-US" dirty="0"/>
              <a:t>and </a:t>
            </a:r>
            <a:r>
              <a:rPr lang="en-US" sz="4000" b="1" dirty="0"/>
              <a:t>local transmission </a:t>
            </a:r>
            <a:r>
              <a:rPr lang="en-US" dirty="0"/>
              <a:t>of dengue, </a:t>
            </a:r>
            <a:r>
              <a:rPr lang="en-US" dirty="0" err="1"/>
              <a:t>chikungunya</a:t>
            </a:r>
            <a:r>
              <a:rPr lang="en-US" dirty="0"/>
              <a:t> or </a:t>
            </a:r>
            <a:r>
              <a:rPr lang="en-US" dirty="0" err="1"/>
              <a:t>Zika</a:t>
            </a:r>
            <a:r>
              <a:rPr lang="en-US" dirty="0"/>
              <a:t> viruses </a:t>
            </a:r>
            <a:endParaRPr lang="en-US" dirty="0" smtClean="0"/>
          </a:p>
          <a:p>
            <a:pPr marL="914400" indent="0">
              <a:spcBef>
                <a:spcPts val="1200"/>
              </a:spcBef>
              <a:buNone/>
            </a:pPr>
            <a:r>
              <a:rPr lang="en-US" dirty="0" smtClean="0"/>
              <a:t>to </a:t>
            </a:r>
            <a:r>
              <a:rPr lang="en-US" dirty="0"/>
              <a:t>determine </a:t>
            </a:r>
            <a:r>
              <a:rPr lang="en-US" sz="3600" b="1" dirty="0"/>
              <a:t>when</a:t>
            </a:r>
            <a:r>
              <a:rPr lang="en-US" sz="3600" dirty="0"/>
              <a:t> </a:t>
            </a:r>
            <a:r>
              <a:rPr lang="en-US" dirty="0"/>
              <a:t>and </a:t>
            </a:r>
            <a:r>
              <a:rPr lang="en-US" sz="4000" b="1" dirty="0"/>
              <a:t>where</a:t>
            </a:r>
            <a:r>
              <a:rPr lang="en-US" sz="4000" dirty="0"/>
              <a:t> </a:t>
            </a:r>
            <a:r>
              <a:rPr lang="en-US" dirty="0"/>
              <a:t>to </a:t>
            </a:r>
            <a:r>
              <a:rPr lang="en-US" dirty="0" smtClean="0"/>
              <a:t>implement</a:t>
            </a:r>
          </a:p>
          <a:p>
            <a:pPr marL="914400" indent="0">
              <a:spcBef>
                <a:spcPts val="1200"/>
              </a:spcBef>
              <a:spcAft>
                <a:spcPts val="600"/>
              </a:spcAft>
              <a:buNone/>
            </a:pPr>
            <a:r>
              <a:rPr lang="en-US" dirty="0" smtClean="0"/>
              <a:t>public </a:t>
            </a:r>
            <a:r>
              <a:rPr lang="en-US" dirty="0"/>
              <a:t>health response </a:t>
            </a:r>
            <a:endParaRPr lang="en-US" dirty="0" smtClean="0"/>
          </a:p>
        </p:txBody>
      </p:sp>
      <p:sp>
        <p:nvSpPr>
          <p:cNvPr id="4" name="TextBox 3"/>
          <p:cNvSpPr txBox="1"/>
          <p:nvPr/>
        </p:nvSpPr>
        <p:spPr>
          <a:xfrm>
            <a:off x="4787830" y="5459638"/>
            <a:ext cx="2770310" cy="1292662"/>
          </a:xfrm>
          <a:prstGeom prst="rect">
            <a:avLst/>
          </a:prstGeom>
          <a:noFill/>
        </p:spPr>
        <p:txBody>
          <a:bodyPr wrap="none" rtlCol="0">
            <a:spAutoFit/>
          </a:bodyPr>
          <a:lstStyle/>
          <a:p>
            <a:r>
              <a:rPr lang="en-US" sz="6000" b="1" dirty="0"/>
              <a:t>actions</a:t>
            </a:r>
            <a:r>
              <a:rPr lang="en-US" sz="4800" dirty="0"/>
              <a:t>. </a:t>
            </a:r>
          </a:p>
          <a:p>
            <a:endParaRPr lang="en-US" dirty="0"/>
          </a:p>
        </p:txBody>
      </p:sp>
    </p:spTree>
    <p:extLst>
      <p:ext uri="{BB962C8B-B14F-4D97-AF65-F5344CB8AC3E}">
        <p14:creationId xmlns:p14="http://schemas.microsoft.com/office/powerpoint/2010/main" val="31474535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671595" y="510403"/>
            <a:ext cx="3327722" cy="1943429"/>
          </a:xfrm>
        </p:spPr>
        <p:txBody>
          <a:bodyPr>
            <a:noAutofit/>
          </a:bodyPr>
          <a:lstStyle/>
          <a:p>
            <a:r>
              <a:rPr lang="en-US" sz="7200" dirty="0" smtClean="0">
                <a:solidFill>
                  <a:schemeClr val="accent2">
                    <a:lumMod val="50000"/>
                  </a:schemeClr>
                </a:solidFill>
                <a:latin typeface="Fira Sans"/>
                <a:ea typeface="+mn-ea"/>
                <a:cs typeface="Fira Sans"/>
              </a:rPr>
              <a:t>The Group</a:t>
            </a:r>
            <a:endParaRPr lang="en-US" sz="7200" dirty="0">
              <a:solidFill>
                <a:schemeClr val="accent2">
                  <a:lumMod val="50000"/>
                </a:schemeClr>
              </a:solidFill>
              <a:latin typeface="Fira Sans"/>
              <a:ea typeface="+mn-ea"/>
              <a:cs typeface="Fira Sans"/>
            </a:endParaRPr>
          </a:p>
        </p:txBody>
      </p:sp>
      <p:sp>
        <p:nvSpPr>
          <p:cNvPr id="3" name="Content Placeholder 2"/>
          <p:cNvSpPr>
            <a:spLocks noGrp="1"/>
          </p:cNvSpPr>
          <p:nvPr>
            <p:ph idx="1"/>
          </p:nvPr>
        </p:nvSpPr>
        <p:spPr>
          <a:xfrm>
            <a:off x="81023" y="3315182"/>
            <a:ext cx="9002017" cy="3542818"/>
          </a:xfrm>
        </p:spPr>
        <p:txBody>
          <a:bodyPr>
            <a:normAutofit lnSpcReduction="10000"/>
          </a:bodyPr>
          <a:lstStyle/>
          <a:p>
            <a:pPr marL="0" indent="0">
              <a:spcBef>
                <a:spcPts val="1200"/>
              </a:spcBef>
              <a:spcAft>
                <a:spcPts val="600"/>
              </a:spcAft>
              <a:buNone/>
            </a:pPr>
            <a:r>
              <a:rPr lang="en-US" dirty="0" smtClean="0"/>
              <a:t>State and local public health</a:t>
            </a:r>
          </a:p>
          <a:p>
            <a:pPr marL="0" indent="0">
              <a:spcBef>
                <a:spcPts val="1200"/>
              </a:spcBef>
              <a:spcAft>
                <a:spcPts val="600"/>
              </a:spcAft>
              <a:buNone/>
            </a:pPr>
            <a:r>
              <a:rPr lang="en-US" dirty="0" smtClean="0"/>
              <a:t>Local vector control</a:t>
            </a:r>
          </a:p>
          <a:p>
            <a:pPr marL="0" indent="0">
              <a:spcBef>
                <a:spcPts val="1200"/>
              </a:spcBef>
              <a:spcAft>
                <a:spcPts val="600"/>
              </a:spcAft>
              <a:buNone/>
            </a:pPr>
            <a:r>
              <a:rPr lang="en-US" dirty="0" smtClean="0"/>
              <a:t>Academic </a:t>
            </a:r>
            <a:r>
              <a:rPr lang="en-US" dirty="0" smtClean="0"/>
              <a:t>and research partners from </a:t>
            </a:r>
            <a:r>
              <a:rPr lang="en-US" dirty="0" smtClean="0"/>
              <a:t>AZ and across </a:t>
            </a:r>
            <a:r>
              <a:rPr lang="en-US" dirty="0" smtClean="0"/>
              <a:t>the country with experience modeling </a:t>
            </a:r>
            <a:r>
              <a:rPr lang="en-US" dirty="0" err="1" smtClean="0"/>
              <a:t>arboviral</a:t>
            </a:r>
            <a:r>
              <a:rPr lang="en-US" dirty="0" smtClean="0"/>
              <a:t> disease</a:t>
            </a:r>
          </a:p>
          <a:p>
            <a:pPr marL="0" indent="0">
              <a:spcBef>
                <a:spcPts val="1200"/>
              </a:spcBef>
              <a:spcAft>
                <a:spcPts val="600"/>
              </a:spcAft>
              <a:buNone/>
            </a:pPr>
            <a:r>
              <a:rPr lang="en-US" dirty="0" smtClean="0"/>
              <a:t>ISDS and Defense Threat Reduction Agency (DTRA)</a:t>
            </a:r>
            <a:endParaRPr lang="en-US" dirty="0" smtClean="0"/>
          </a:p>
        </p:txBody>
      </p:sp>
      <p:pic>
        <p:nvPicPr>
          <p:cNvPr id="1026" name="Picture 2" descr="G:\ISDS\Pictures\Jesse's Pictures\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3534"/>
            <a:ext cx="5943600"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4228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2440"/>
            <a:ext cx="8229600" cy="5076781"/>
          </a:xfrm>
        </p:spPr>
        <p:txBody>
          <a:bodyPr>
            <a:normAutofit/>
          </a:bodyPr>
          <a:lstStyle/>
          <a:p>
            <a:pPr marL="0" indent="0" algn="ctr">
              <a:spcBef>
                <a:spcPct val="0"/>
              </a:spcBef>
              <a:buNone/>
            </a:pPr>
            <a:r>
              <a:rPr lang="en-US" sz="4400" dirty="0">
                <a:solidFill>
                  <a:schemeClr val="accent2">
                    <a:lumMod val="75000"/>
                  </a:schemeClr>
                </a:solidFill>
                <a:latin typeface="Fira Sans"/>
                <a:cs typeface="Fira Sans"/>
              </a:rPr>
              <a:t>Guidelines for Evaluating </a:t>
            </a:r>
            <a:endParaRPr lang="en-US" sz="4400" dirty="0" smtClean="0">
              <a:solidFill>
                <a:schemeClr val="accent2">
                  <a:lumMod val="75000"/>
                </a:schemeClr>
              </a:solidFill>
              <a:latin typeface="Fira Sans"/>
              <a:cs typeface="Fira Sans"/>
            </a:endParaRPr>
          </a:p>
          <a:p>
            <a:pPr marL="0" indent="0" algn="ctr">
              <a:spcBef>
                <a:spcPct val="0"/>
              </a:spcBef>
              <a:buNone/>
            </a:pPr>
            <a:r>
              <a:rPr lang="en-US" sz="4400" dirty="0" smtClean="0">
                <a:solidFill>
                  <a:schemeClr val="accent2">
                    <a:lumMod val="75000"/>
                  </a:schemeClr>
                </a:solidFill>
                <a:latin typeface="Fira Sans"/>
                <a:cs typeface="Fira Sans"/>
              </a:rPr>
              <a:t>Surveillance Systems</a:t>
            </a:r>
          </a:p>
          <a:p>
            <a:pPr marL="0" indent="0" algn="ctr">
              <a:spcBef>
                <a:spcPct val="0"/>
              </a:spcBef>
              <a:buNone/>
            </a:pPr>
            <a:r>
              <a:rPr lang="en-US" sz="1600" dirty="0" smtClean="0">
                <a:latin typeface="Fira Sans"/>
                <a:cs typeface="Fira Sans"/>
              </a:rPr>
              <a:t>CDC Morbidity and Mortality Weekly Report; May 6, 1988</a:t>
            </a:r>
          </a:p>
          <a:p>
            <a:pPr marL="0" indent="0" algn="ctr">
              <a:spcBef>
                <a:spcPts val="1200"/>
              </a:spcBef>
              <a:spcAft>
                <a:spcPts val="1200"/>
              </a:spcAft>
              <a:buNone/>
            </a:pPr>
            <a:r>
              <a:rPr lang="en-US" sz="2800" dirty="0" smtClean="0">
                <a:solidFill>
                  <a:schemeClr val="tx1">
                    <a:lumMod val="50000"/>
                    <a:lumOff val="50000"/>
                  </a:schemeClr>
                </a:solidFill>
                <a:latin typeface="Fira Sans"/>
                <a:cs typeface="Fira Sans"/>
              </a:rPr>
              <a:t>And</a:t>
            </a:r>
            <a:endParaRPr lang="en-US" sz="1600" dirty="0">
              <a:solidFill>
                <a:schemeClr val="tx1">
                  <a:lumMod val="50000"/>
                  <a:lumOff val="50000"/>
                </a:schemeClr>
              </a:solidFill>
              <a:latin typeface="Fira Sans"/>
              <a:cs typeface="Fira Sans"/>
            </a:endParaRPr>
          </a:p>
          <a:p>
            <a:pPr marL="0" indent="0" algn="ctr">
              <a:spcBef>
                <a:spcPct val="0"/>
              </a:spcBef>
              <a:buNone/>
            </a:pPr>
            <a:r>
              <a:rPr lang="en-US" sz="4400" dirty="0" smtClean="0">
                <a:solidFill>
                  <a:schemeClr val="accent2">
                    <a:lumMod val="75000"/>
                  </a:schemeClr>
                </a:solidFill>
                <a:latin typeface="Fira Sans"/>
                <a:cs typeface="Fira Sans"/>
              </a:rPr>
              <a:t>Updated </a:t>
            </a:r>
            <a:r>
              <a:rPr lang="en-US" sz="4400" dirty="0">
                <a:solidFill>
                  <a:schemeClr val="accent2">
                    <a:lumMod val="75000"/>
                  </a:schemeClr>
                </a:solidFill>
                <a:latin typeface="Fira Sans"/>
                <a:cs typeface="Fira Sans"/>
              </a:rPr>
              <a:t>Guidelines for Evaluating Public Health Surveillance </a:t>
            </a:r>
            <a:r>
              <a:rPr lang="en-US" sz="4400" dirty="0" smtClean="0">
                <a:solidFill>
                  <a:schemeClr val="accent2">
                    <a:lumMod val="75000"/>
                  </a:schemeClr>
                </a:solidFill>
                <a:latin typeface="Fira Sans"/>
                <a:cs typeface="Fira Sans"/>
              </a:rPr>
              <a:t>Systems</a:t>
            </a:r>
          </a:p>
          <a:p>
            <a:pPr marL="0" indent="0" algn="ctr">
              <a:spcBef>
                <a:spcPct val="0"/>
              </a:spcBef>
              <a:buNone/>
            </a:pPr>
            <a:r>
              <a:rPr lang="en-US" sz="1600" dirty="0" smtClean="0">
                <a:latin typeface="Fira Sans"/>
                <a:cs typeface="Fira Sans"/>
              </a:rPr>
              <a:t>CDC </a:t>
            </a:r>
            <a:r>
              <a:rPr lang="en-US" sz="1600" dirty="0">
                <a:latin typeface="Fira Sans"/>
                <a:cs typeface="Fira Sans"/>
              </a:rPr>
              <a:t>Morbidity and Mortality Weekly Report</a:t>
            </a:r>
            <a:r>
              <a:rPr lang="en-US" sz="1600" dirty="0" smtClean="0">
                <a:latin typeface="Fira Sans"/>
                <a:cs typeface="Fira Sans"/>
              </a:rPr>
              <a:t>;  </a:t>
            </a:r>
            <a:r>
              <a:rPr lang="en-US" sz="1600" dirty="0">
                <a:latin typeface="Fira Sans"/>
                <a:cs typeface="Fira Sans"/>
              </a:rPr>
              <a:t>July 27, 2001</a:t>
            </a:r>
          </a:p>
        </p:txBody>
      </p:sp>
    </p:spTree>
    <p:extLst>
      <p:ext uri="{BB962C8B-B14F-4D97-AF65-F5344CB8AC3E}">
        <p14:creationId xmlns:p14="http://schemas.microsoft.com/office/powerpoint/2010/main" val="1432852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7367" r="34813"/>
          <a:stretch/>
        </p:blipFill>
        <p:spPr>
          <a:xfrm>
            <a:off x="-1" y="0"/>
            <a:ext cx="9144001" cy="7025928"/>
          </a:xfrm>
          <a:prstGeom prst="rect">
            <a:avLst/>
          </a:prstGeom>
        </p:spPr>
      </p:pic>
      <p:sp>
        <p:nvSpPr>
          <p:cNvPr id="2" name="Title 1"/>
          <p:cNvSpPr>
            <a:spLocks noGrp="1"/>
          </p:cNvSpPr>
          <p:nvPr>
            <p:ph type="title"/>
          </p:nvPr>
        </p:nvSpPr>
        <p:spPr/>
        <p:txBody>
          <a:bodyPr>
            <a:normAutofit/>
          </a:bodyPr>
          <a:lstStyle/>
          <a:p>
            <a:r>
              <a:rPr lang="en-US" sz="5400" dirty="0">
                <a:solidFill>
                  <a:schemeClr val="accent2">
                    <a:lumMod val="40000"/>
                    <a:lumOff val="60000"/>
                  </a:schemeClr>
                </a:solidFill>
                <a:latin typeface="Fira Sans"/>
                <a:ea typeface="+mn-ea"/>
                <a:cs typeface="Fira Sans"/>
              </a:rPr>
              <a:t>Simplicity</a:t>
            </a:r>
          </a:p>
        </p:txBody>
      </p:sp>
      <p:sp>
        <p:nvSpPr>
          <p:cNvPr id="3" name="Content Placeholder 2"/>
          <p:cNvSpPr>
            <a:spLocks noGrp="1"/>
          </p:cNvSpPr>
          <p:nvPr>
            <p:ph idx="1"/>
          </p:nvPr>
        </p:nvSpPr>
        <p:spPr>
          <a:xfrm>
            <a:off x="3638550" y="2225040"/>
            <a:ext cx="4438650" cy="3901123"/>
          </a:xfrm>
        </p:spPr>
        <p:txBody>
          <a:bodyPr>
            <a:normAutofit/>
          </a:bodyPr>
          <a:lstStyle/>
          <a:p>
            <a:r>
              <a:rPr lang="en-US" sz="3600" dirty="0" smtClean="0">
                <a:solidFill>
                  <a:schemeClr val="bg1"/>
                </a:solidFill>
              </a:rPr>
              <a:t>In </a:t>
            </a:r>
            <a:r>
              <a:rPr lang="en-US" sz="3600" b="1" dirty="0" smtClean="0">
                <a:solidFill>
                  <a:schemeClr val="bg1"/>
                </a:solidFill>
              </a:rPr>
              <a:t>structure</a:t>
            </a:r>
            <a:r>
              <a:rPr lang="en-US" sz="3600" dirty="0" smtClean="0">
                <a:solidFill>
                  <a:schemeClr val="bg1"/>
                </a:solidFill>
              </a:rPr>
              <a:t> and </a:t>
            </a:r>
            <a:r>
              <a:rPr lang="en-US" sz="3600" b="1" dirty="0" smtClean="0">
                <a:solidFill>
                  <a:schemeClr val="bg1"/>
                </a:solidFill>
              </a:rPr>
              <a:t>ease of operation</a:t>
            </a:r>
            <a:endParaRPr lang="en-US" sz="3600" dirty="0" smtClean="0">
              <a:solidFill>
                <a:schemeClr val="bg1"/>
              </a:solidFill>
            </a:endParaRPr>
          </a:p>
          <a:p>
            <a:r>
              <a:rPr lang="en-US" sz="3600" b="1" dirty="0" smtClean="0">
                <a:solidFill>
                  <a:schemeClr val="bg1"/>
                </a:solidFill>
              </a:rPr>
              <a:t>As simple as possible </a:t>
            </a:r>
            <a:r>
              <a:rPr lang="en-US" sz="3600" dirty="0" smtClean="0">
                <a:solidFill>
                  <a:schemeClr val="bg1"/>
                </a:solidFill>
              </a:rPr>
              <a:t>while still meeting objectives</a:t>
            </a:r>
            <a:endParaRPr lang="en-US" sz="3600" dirty="0">
              <a:solidFill>
                <a:schemeClr val="bg1"/>
              </a:solidFill>
            </a:endParaRPr>
          </a:p>
        </p:txBody>
      </p:sp>
    </p:spTree>
    <p:extLst>
      <p:ext uri="{BB962C8B-B14F-4D97-AF65-F5344CB8AC3E}">
        <p14:creationId xmlns:p14="http://schemas.microsoft.com/office/powerpoint/2010/main" val="41187958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343400" cy="1630362"/>
          </a:xfrm>
        </p:spPr>
        <p:txBody>
          <a:bodyPr>
            <a:normAutofit/>
          </a:bodyPr>
          <a:lstStyle/>
          <a:p>
            <a:r>
              <a:rPr lang="en-US" sz="5400" dirty="0">
                <a:solidFill>
                  <a:schemeClr val="accent2">
                    <a:lumMod val="75000"/>
                  </a:schemeClr>
                </a:solidFill>
                <a:latin typeface="Fira Sans"/>
                <a:ea typeface="+mn-ea"/>
                <a:cs typeface="Fira Sans"/>
              </a:rPr>
              <a:t>Flexibility</a:t>
            </a:r>
            <a:endParaRPr lang="en-US" dirty="0">
              <a:solidFill>
                <a:schemeClr val="accent2">
                  <a:lumMod val="75000"/>
                </a:schemeClr>
              </a:solidFill>
              <a:latin typeface="Fira Sans"/>
              <a:ea typeface="+mn-ea"/>
              <a:cs typeface="Fira Sans"/>
            </a:endParaRPr>
          </a:p>
        </p:txBody>
      </p:sp>
      <p:sp>
        <p:nvSpPr>
          <p:cNvPr id="3" name="Content Placeholder 2"/>
          <p:cNvSpPr>
            <a:spLocks noGrp="1"/>
          </p:cNvSpPr>
          <p:nvPr>
            <p:ph idx="1"/>
          </p:nvPr>
        </p:nvSpPr>
        <p:spPr>
          <a:xfrm>
            <a:off x="173619" y="2129983"/>
            <a:ext cx="8854633" cy="4377327"/>
          </a:xfrm>
        </p:spPr>
        <p:txBody>
          <a:bodyPr>
            <a:noAutofit/>
          </a:bodyPr>
          <a:lstStyle/>
          <a:p>
            <a:r>
              <a:rPr lang="en-US" sz="3600" b="1" dirty="0" smtClean="0"/>
              <a:t>Adapt</a:t>
            </a:r>
            <a:r>
              <a:rPr lang="en-US" sz="3600" dirty="0" smtClean="0"/>
              <a:t> to changing information needs or operating conditions with </a:t>
            </a:r>
            <a:r>
              <a:rPr lang="en-US" sz="3600" b="1" dirty="0" smtClean="0"/>
              <a:t>little additional time</a:t>
            </a:r>
            <a:r>
              <a:rPr lang="en-US" sz="3600" dirty="0" smtClean="0"/>
              <a:t>, </a:t>
            </a:r>
            <a:r>
              <a:rPr lang="en-US" sz="3600" b="1" dirty="0" smtClean="0"/>
              <a:t>personnel</a:t>
            </a:r>
            <a:r>
              <a:rPr lang="en-US" sz="3600" dirty="0" smtClean="0"/>
              <a:t>, or allocated </a:t>
            </a:r>
            <a:r>
              <a:rPr lang="en-US" sz="3600" b="1" dirty="0" smtClean="0"/>
              <a:t>funds</a:t>
            </a:r>
            <a:r>
              <a:rPr lang="en-US" sz="3600" dirty="0" smtClean="0"/>
              <a:t>.</a:t>
            </a:r>
          </a:p>
          <a:p>
            <a:r>
              <a:rPr lang="en-US" sz="3600" dirty="0" smtClean="0"/>
              <a:t>Can </a:t>
            </a:r>
            <a:r>
              <a:rPr lang="en-US" sz="3600" dirty="0"/>
              <a:t>accommodate, for </a:t>
            </a:r>
            <a:r>
              <a:rPr lang="en-US" sz="3600" dirty="0" smtClean="0"/>
              <a:t>example</a:t>
            </a:r>
            <a:r>
              <a:rPr lang="en-US" sz="3600" dirty="0"/>
              <a:t>:</a:t>
            </a:r>
            <a:endParaRPr lang="en-US" sz="3600" dirty="0" smtClean="0"/>
          </a:p>
          <a:p>
            <a:pPr lvl="1"/>
            <a:r>
              <a:rPr lang="en-US" sz="3200" dirty="0" smtClean="0"/>
              <a:t>new </a:t>
            </a:r>
            <a:r>
              <a:rPr lang="en-US" sz="3200" dirty="0"/>
              <a:t>health-related </a:t>
            </a:r>
            <a:r>
              <a:rPr lang="en-US" sz="3200" dirty="0" smtClean="0"/>
              <a:t>events</a:t>
            </a:r>
          </a:p>
          <a:p>
            <a:pPr lvl="1"/>
            <a:r>
              <a:rPr lang="en-US" sz="3200" dirty="0" smtClean="0"/>
              <a:t>changes </a:t>
            </a:r>
            <a:r>
              <a:rPr lang="en-US" sz="3200" dirty="0"/>
              <a:t>in case definitions or </a:t>
            </a:r>
            <a:r>
              <a:rPr lang="en-US" sz="3200" dirty="0" smtClean="0"/>
              <a:t>technology </a:t>
            </a:r>
          </a:p>
          <a:p>
            <a:pPr lvl="1"/>
            <a:r>
              <a:rPr lang="en-US" sz="3200" dirty="0" smtClean="0"/>
              <a:t>variations </a:t>
            </a:r>
            <a:r>
              <a:rPr lang="en-US" sz="3200" dirty="0"/>
              <a:t>in </a:t>
            </a:r>
            <a:r>
              <a:rPr lang="en-US" sz="3200" dirty="0" smtClean="0"/>
              <a:t>funding</a:t>
            </a:r>
          </a:p>
          <a:p>
            <a:pPr lvl="1"/>
            <a:r>
              <a:rPr lang="en-US" sz="3200" dirty="0"/>
              <a:t>variations in </a:t>
            </a:r>
            <a:r>
              <a:rPr lang="en-US" sz="3200" dirty="0" smtClean="0"/>
              <a:t>reporting sources</a:t>
            </a:r>
            <a:endParaRPr lang="en-US" sz="32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3438" t="12500" r="9453" b="15833"/>
          <a:stretch/>
        </p:blipFill>
        <p:spPr>
          <a:xfrm>
            <a:off x="4800600" y="0"/>
            <a:ext cx="4343400" cy="2106592"/>
          </a:xfrm>
          <a:prstGeom prst="rect">
            <a:avLst/>
          </a:prstGeom>
        </p:spPr>
      </p:pic>
    </p:spTree>
    <p:extLst>
      <p:ext uri="{BB962C8B-B14F-4D97-AF65-F5344CB8AC3E}">
        <p14:creationId xmlns:p14="http://schemas.microsoft.com/office/powerpoint/2010/main" val="21142733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solidFill>
                  <a:schemeClr val="accent2">
                    <a:lumMod val="75000"/>
                  </a:schemeClr>
                </a:solidFill>
                <a:latin typeface="Fira Sans"/>
                <a:ea typeface="+mn-ea"/>
                <a:cs typeface="Fira Sans"/>
              </a:rPr>
              <a:t>Data Quality</a:t>
            </a:r>
            <a:endParaRPr lang="en-US" sz="5400" dirty="0">
              <a:solidFill>
                <a:schemeClr val="accent2">
                  <a:lumMod val="75000"/>
                </a:schemeClr>
              </a:solidFill>
              <a:latin typeface="Fira Sans"/>
              <a:ea typeface="+mn-ea"/>
              <a:cs typeface="Fira Sans"/>
            </a:endParaRPr>
          </a:p>
        </p:txBody>
      </p:sp>
      <p:sp>
        <p:nvSpPr>
          <p:cNvPr id="3" name="Content Placeholder 2"/>
          <p:cNvSpPr>
            <a:spLocks noGrp="1"/>
          </p:cNvSpPr>
          <p:nvPr>
            <p:ph idx="1"/>
          </p:nvPr>
        </p:nvSpPr>
        <p:spPr>
          <a:xfrm>
            <a:off x="457200" y="1925545"/>
            <a:ext cx="8229600" cy="4015423"/>
          </a:xfrm>
        </p:spPr>
        <p:txBody>
          <a:bodyPr>
            <a:normAutofit/>
          </a:bodyPr>
          <a:lstStyle/>
          <a:p>
            <a:r>
              <a:rPr lang="en-US" sz="3600" dirty="0"/>
              <a:t>Data quality reflects the </a:t>
            </a:r>
            <a:r>
              <a:rPr lang="en-US" sz="3600" b="1" dirty="0"/>
              <a:t>completeness</a:t>
            </a:r>
            <a:r>
              <a:rPr lang="en-US" sz="3600" dirty="0"/>
              <a:t> and </a:t>
            </a:r>
            <a:r>
              <a:rPr lang="en-US" sz="3600" b="1" dirty="0"/>
              <a:t>validity</a:t>
            </a:r>
            <a:r>
              <a:rPr lang="en-US" sz="3600" dirty="0"/>
              <a:t> of the data recorded in the public health surveillance system.</a:t>
            </a:r>
            <a:endParaRPr lang="en-US" sz="3600" dirty="0" smtClean="0"/>
          </a:p>
        </p:txBody>
      </p:sp>
      <p:pic>
        <p:nvPicPr>
          <p:cNvPr id="4100" name="Picture 4" descr="Rating, Stars, Chart, Poor, Performance, 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7320" y="2967673"/>
            <a:ext cx="6316980" cy="3158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4160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solidFill>
                  <a:schemeClr val="accent2">
                    <a:lumMod val="75000"/>
                  </a:schemeClr>
                </a:solidFill>
                <a:latin typeface="Fira Sans"/>
                <a:ea typeface="+mn-ea"/>
                <a:cs typeface="Fira Sans"/>
              </a:rPr>
              <a:t>Acceptability</a:t>
            </a:r>
            <a:endParaRPr lang="en-US" dirty="0">
              <a:solidFill>
                <a:schemeClr val="accent2">
                  <a:lumMod val="75000"/>
                </a:schemeClr>
              </a:solidFill>
              <a:latin typeface="Fira Sans"/>
              <a:ea typeface="+mn-ea"/>
              <a:cs typeface="Fira Sans"/>
            </a:endParaRPr>
          </a:p>
        </p:txBody>
      </p:sp>
      <p:sp>
        <p:nvSpPr>
          <p:cNvPr id="3" name="Content Placeholder 2"/>
          <p:cNvSpPr>
            <a:spLocks noGrp="1"/>
          </p:cNvSpPr>
          <p:nvPr>
            <p:ph idx="1"/>
          </p:nvPr>
        </p:nvSpPr>
        <p:spPr>
          <a:xfrm>
            <a:off x="324091" y="1676400"/>
            <a:ext cx="8507393" cy="4449763"/>
          </a:xfrm>
        </p:spPr>
        <p:txBody>
          <a:bodyPr>
            <a:normAutofit/>
          </a:bodyPr>
          <a:lstStyle/>
          <a:p>
            <a:r>
              <a:rPr lang="en-US" sz="3600" dirty="0" smtClean="0"/>
              <a:t>Reflects the </a:t>
            </a:r>
            <a:r>
              <a:rPr lang="en-US" sz="3600" b="1" dirty="0" smtClean="0"/>
              <a:t>willingness</a:t>
            </a:r>
            <a:r>
              <a:rPr lang="en-US" sz="3600" dirty="0" smtClean="0"/>
              <a:t> of individuals and organizations </a:t>
            </a:r>
            <a:r>
              <a:rPr lang="en-US" sz="3600" b="1" dirty="0" smtClean="0"/>
              <a:t>to participate </a:t>
            </a:r>
            <a:r>
              <a:rPr lang="en-US" sz="3600" dirty="0" smtClean="0"/>
              <a:t>in the system</a:t>
            </a:r>
            <a:endParaRPr lang="en-US" sz="3600" dirty="0"/>
          </a:p>
        </p:txBody>
      </p:sp>
      <p:pic>
        <p:nvPicPr>
          <p:cNvPr id="2050" name="Picture 2" descr="https://farm4.staticflickr.com/3291/3061093760_b92f06b7ba_o_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3048000"/>
            <a:ext cx="5695950" cy="379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8543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6554</TotalTime>
  <Words>808</Words>
  <Application>Microsoft Office PowerPoint</Application>
  <PresentationFormat>On-screen Show (4:3)</PresentationFormat>
  <Paragraphs>138</Paragraphs>
  <Slides>19</Slides>
  <Notes>14</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The Problem</vt:lpstr>
      <vt:lpstr>The Goal</vt:lpstr>
      <vt:lpstr>The Group</vt:lpstr>
      <vt:lpstr>PowerPoint Presentation</vt:lpstr>
      <vt:lpstr>Simplicity</vt:lpstr>
      <vt:lpstr>Flexibility</vt:lpstr>
      <vt:lpstr>Data Quality</vt:lpstr>
      <vt:lpstr>Acceptability</vt:lpstr>
      <vt:lpstr>Sensitivity</vt:lpstr>
      <vt:lpstr>Predictive Value Positive</vt:lpstr>
      <vt:lpstr>Representativeness</vt:lpstr>
      <vt:lpstr>Timeliness</vt:lpstr>
      <vt:lpstr>Stability</vt:lpstr>
      <vt:lpstr>PowerPoint Presentation</vt:lpstr>
      <vt:lpstr>Takeaways</vt:lpstr>
      <vt:lpstr>The Outcome… so far</vt:lpstr>
      <vt:lpstr>Conclusions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BrookeWest</dc:creator>
  <cp:lastModifiedBy>Sara Imholte</cp:lastModifiedBy>
  <cp:revision>75</cp:revision>
  <dcterms:created xsi:type="dcterms:W3CDTF">2016-05-18T19:23:34Z</dcterms:created>
  <dcterms:modified xsi:type="dcterms:W3CDTF">2016-12-06T16:52:10Z</dcterms:modified>
</cp:coreProperties>
</file>