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74" r:id="rId4"/>
    <p:sldId id="281" r:id="rId5"/>
    <p:sldId id="263" r:id="rId6"/>
    <p:sldId id="264" r:id="rId7"/>
    <p:sldId id="283" r:id="rId8"/>
    <p:sldId id="284" r:id="rId9"/>
    <p:sldId id="261" r:id="rId10"/>
    <p:sldId id="265" r:id="rId11"/>
    <p:sldId id="309" r:id="rId12"/>
    <p:sldId id="310" r:id="rId13"/>
    <p:sldId id="287" r:id="rId14"/>
    <p:sldId id="311" r:id="rId15"/>
    <p:sldId id="312" r:id="rId16"/>
    <p:sldId id="313" r:id="rId17"/>
    <p:sldId id="314" r:id="rId18"/>
    <p:sldId id="317" r:id="rId19"/>
    <p:sldId id="318" r:id="rId20"/>
    <p:sldId id="319" r:id="rId21"/>
    <p:sldId id="324" r:id="rId22"/>
    <p:sldId id="325" r:id="rId23"/>
    <p:sldId id="326" r:id="rId24"/>
    <p:sldId id="327" r:id="rId25"/>
    <p:sldId id="328" r:id="rId26"/>
    <p:sldId id="329" r:id="rId27"/>
    <p:sldId id="301" r:id="rId28"/>
    <p:sldId id="315" r:id="rId29"/>
    <p:sldId id="316" r:id="rId30"/>
    <p:sldId id="336" r:id="rId31"/>
    <p:sldId id="337" r:id="rId32"/>
    <p:sldId id="330" r:id="rId33"/>
    <p:sldId id="331" r:id="rId34"/>
    <p:sldId id="332" r:id="rId35"/>
    <p:sldId id="335" r:id="rId36"/>
    <p:sldId id="303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mis, Kelley" initials="BK" lastIdx="1" clrIdx="0">
    <p:extLst>
      <p:ext uri="{19B8F6BF-5375-455C-9EA6-DF929625EA0E}">
        <p15:presenceInfo xmlns:p15="http://schemas.microsoft.com/office/powerpoint/2012/main" userId="S-1-5-21-2075135373-636735452-313160118-414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6" autoAdjust="0"/>
  </p:normalViewPr>
  <p:slideViewPr>
    <p:cSldViewPr snapToGrid="0">
      <p:cViewPr varScale="1">
        <p:scale>
          <a:sx n="101" d="100"/>
          <a:sy n="101" d="100"/>
        </p:scale>
        <p:origin x="18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487BA-D80B-4DA9-A32E-E44E31D9EE8F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155ED-3C2B-4335-8147-5F85A5B0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C2FA7-D7B3-4096-94AA-CC23B0893455}" type="datetimeFigureOut">
              <a:rPr lang="en-US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87A8B-3A42-47D6-A503-571A15DDD9F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27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6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2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5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7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88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75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38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7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5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4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17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0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1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ESSENCE</a:t>
            </a:r>
            <a:r>
              <a:rPr lang="en-US" baseline="0" dirty="0" smtClean="0"/>
              <a:t>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04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6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7A8B-3A42-47D6-A503-571A15DDD9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1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CD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2014 CCDPH master logo_finalO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46008" y="5562600"/>
            <a:ext cx="3766344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00200"/>
            <a:ext cx="8153400" cy="4525963"/>
          </a:xfrm>
        </p:spPr>
        <p:txBody>
          <a:bodyPr vert="eaVert"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5963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Cook</a:t>
            </a:r>
            <a:r>
              <a:rPr lang="en-US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County Department of Public Health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DPH 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Contact Information</a:t>
            </a:r>
          </a:p>
        </p:txBody>
      </p:sp>
      <p:sp>
        <p:nvSpPr>
          <p:cNvPr id="6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09600" y="1600201"/>
            <a:ext cx="8077200" cy="4114799"/>
          </a:xfrm>
        </p:spPr>
        <p:txBody>
          <a:bodyPr/>
          <a:lstStyle>
            <a:lvl1pPr>
              <a:defRPr baseline="0"/>
            </a:lvl1pPr>
          </a:lstStyle>
          <a:p>
            <a:pPr>
              <a:buNone/>
            </a:pPr>
            <a:r>
              <a:rPr lang="en-US"/>
              <a:t>Insert Presenter Name</a:t>
            </a:r>
          </a:p>
          <a:p>
            <a:pPr>
              <a:buNone/>
            </a:pPr>
            <a:r>
              <a:rPr lang="en-US"/>
              <a:t>Insert Presenter Title</a:t>
            </a:r>
          </a:p>
          <a:p>
            <a:pPr>
              <a:buNone/>
            </a:pPr>
            <a:r>
              <a:rPr lang="en-US"/>
              <a:t>Insert Presenter CCDPH Unit</a:t>
            </a:r>
          </a:p>
          <a:p>
            <a:pPr>
              <a:buNone/>
            </a:pPr>
            <a:r>
              <a:rPr lang="en-US"/>
              <a:t>Insert Presenter Phone Number</a:t>
            </a:r>
          </a:p>
          <a:p>
            <a:pPr>
              <a:buNone/>
            </a:pPr>
            <a:r>
              <a:rPr lang="en-US"/>
              <a:t>Insert Presenter Email</a:t>
            </a:r>
          </a:p>
        </p:txBody>
      </p:sp>
      <p:pic>
        <p:nvPicPr>
          <p:cNvPr id="8" name="Picture 7" descr="2014 CCDPH master logo_finalO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46008" y="5562600"/>
            <a:ext cx="3766344" cy="1143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762000" y="4572000"/>
            <a:ext cx="3505200" cy="838200"/>
            <a:chOff x="762000" y="4419600"/>
            <a:chExt cx="3505200" cy="838200"/>
          </a:xfrm>
        </p:grpSpPr>
        <p:pic>
          <p:nvPicPr>
            <p:cNvPr id="9" name="Picture 8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4800600"/>
              <a:ext cx="3317358" cy="457200"/>
            </a:xfrm>
            <a:prstGeom prst="rect">
              <a:avLst/>
            </a:prstGeom>
            <a:extLst>
              <a:ext uri="{FAA26D3D-D897-4be2-8F04-BA451C77F1D7}">
                <ma14:placeholderFlag xmlns:lc="http://schemas.openxmlformats.org/drawingml/2006/lockedCanvas" xmlns:pic="http://schemas.openxmlformats.org/drawingml/2006/picture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62000" y="4419600"/>
              <a:ext cx="350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cookcountypublichealth.org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4114799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5963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Cook</a:t>
            </a:r>
            <a:r>
              <a:rPr lang="en-US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County Department of Public Health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40687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0406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5963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Cook</a:t>
            </a:r>
            <a:r>
              <a:rPr lang="en-US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County Department of Public Health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5963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Cook</a:t>
            </a:r>
            <a:r>
              <a:rPr lang="en-US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County Department of Public Health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038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038600" cy="3951288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4038600" cy="3951288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5963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Cook</a:t>
            </a:r>
            <a:r>
              <a:rPr lang="en-US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County Department of Public Health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5963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Cook</a:t>
            </a:r>
            <a:r>
              <a:rPr lang="en-US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County Department of Public Health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5963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Cook</a:t>
            </a:r>
            <a:r>
              <a:rPr lang="en-US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County Department of Public Health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3048000" cy="1162050"/>
          </a:xfrm>
        </p:spPr>
        <p:txBody>
          <a:bodyPr anchor="t">
            <a:normAutofit/>
          </a:bodyPr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73050"/>
            <a:ext cx="5029200" cy="5853113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35100"/>
            <a:ext cx="3048000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5963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Cook</a:t>
            </a:r>
            <a:r>
              <a:rPr lang="en-US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County Department of Public Health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596390"/>
            <a:ext cx="472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Verdana" pitchFamily="34" charset="0"/>
                <a:ea typeface="Verdana" pitchFamily="34" charset="0"/>
                <a:cs typeface="Verdana" pitchFamily="34" charset="0"/>
              </a:rPr>
              <a:t>Cook</a:t>
            </a:r>
            <a:r>
              <a:rPr lang="en-US" sz="1100" baseline="0">
                <a:latin typeface="Verdana" pitchFamily="34" charset="0"/>
                <a:ea typeface="Verdana" pitchFamily="34" charset="0"/>
                <a:cs typeface="Verdana" pitchFamily="34" charset="0"/>
              </a:rPr>
              <a:t> County Department of Public Health</a:t>
            </a: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cdphcd.shinyapps.io/weekly_influenza_surveillance_bet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iny.rstudio.com/galler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site/rapplicationforbiosurveillance/home/meetings" TargetMode="External"/><Relationship Id="rId4" Type="http://schemas.openxmlformats.org/officeDocument/2006/relationships/hyperlink" Target="https://shiny.rstudio.com/tutoria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shiny.rstudio.com/articles/tag-glossary.html" TargetMode="External"/><Relationship Id="rId3" Type="http://schemas.openxmlformats.org/officeDocument/2006/relationships/hyperlink" Target="http://www.freecodecamp.org/" TargetMode="External"/><Relationship Id="rId7" Type="http://schemas.openxmlformats.org/officeDocument/2006/relationships/hyperlink" Target="https://shiny.rstudio.com/articles/cs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iny.rstudio.com/articles/html-tags.html" TargetMode="External"/><Relationship Id="rId5" Type="http://schemas.openxmlformats.org/officeDocument/2006/relationships/hyperlink" Target="https://shiny.rstudio.com/articles/layout-guide.html" TargetMode="External"/><Relationship Id="rId4" Type="http://schemas.openxmlformats.org/officeDocument/2006/relationships/hyperlink" Target="https://learn.shayhowe.com/html-css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kbemis@cookcountyhhs.org" TargetMode="External"/><Relationship Id="rId2" Type="http://schemas.openxmlformats.org/officeDocument/2006/relationships/hyperlink" Target="https://github.com/kb230557/Flu_Shiny_Ap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R shiny to Share Surveillance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Kelley Bemis</a:t>
            </a:r>
          </a:p>
          <a:p>
            <a:r>
              <a:rPr lang="en-US" sz="2400" dirty="0"/>
              <a:t>R Group for </a:t>
            </a:r>
            <a:r>
              <a:rPr lang="en-US" sz="2400" dirty="0" err="1"/>
              <a:t>Biosurveillance</a:t>
            </a:r>
            <a:endParaRPr lang="en-US" sz="2400" dirty="0"/>
          </a:p>
          <a:p>
            <a:r>
              <a:rPr lang="en-US" sz="2400" dirty="0"/>
              <a:t>November 21,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Create an online application!</a:t>
            </a:r>
          </a:p>
          <a:p>
            <a:r>
              <a:rPr lang="en-US" sz="2400" dirty="0"/>
              <a:t>But how…?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9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shiny Steps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5400675" cy="44895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Started learning R in January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Started shiny tutorials in late July</a:t>
            </a:r>
          </a:p>
          <a:p>
            <a:r>
              <a:rPr lang="en-US" sz="2400" dirty="0"/>
              <a:t>App deployed on October 13</a:t>
            </a:r>
            <a:r>
              <a:rPr lang="en-US" sz="2400" baseline="30000" dirty="0"/>
              <a:t>th</a:t>
            </a:r>
          </a:p>
          <a:p>
            <a:pPr lvl="1"/>
            <a:r>
              <a:rPr lang="en-US" sz="2000" dirty="0"/>
              <a:t>Emailed to flu listserv (~180 people)</a:t>
            </a:r>
          </a:p>
          <a:p>
            <a:pPr lvl="1"/>
            <a:r>
              <a:rPr lang="en-US" sz="2000" dirty="0"/>
              <a:t>Posted link on CCDPH website</a:t>
            </a:r>
          </a:p>
        </p:txBody>
      </p:sp>
      <p:pic>
        <p:nvPicPr>
          <p:cNvPr id="4" name="Picture 2" descr="Image result for i love open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43" y="2228850"/>
            <a:ext cx="2276754" cy="22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Feedback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Google analytics: </a:t>
            </a:r>
            <a:r>
              <a:rPr lang="en-US" sz="2400" dirty="0" smtClean="0"/>
              <a:t>179 </a:t>
            </a:r>
            <a:r>
              <a:rPr lang="en-US" sz="2400" dirty="0"/>
              <a:t>sessions from </a:t>
            </a:r>
            <a:r>
              <a:rPr lang="en-US" sz="2400" dirty="0" smtClean="0"/>
              <a:t>105</a:t>
            </a:r>
            <a:r>
              <a:rPr lang="en-US" sz="2400" dirty="0" smtClean="0"/>
              <a:t> </a:t>
            </a:r>
            <a:r>
              <a:rPr lang="en-US" sz="2400" dirty="0"/>
              <a:t>unique </a:t>
            </a:r>
            <a:r>
              <a:rPr lang="en-US" sz="2400" dirty="0" smtClean="0"/>
              <a:t>people (as of 11/20/17)</a:t>
            </a:r>
            <a:endParaRPr lang="en-US" sz="2400" dirty="0"/>
          </a:p>
          <a:p>
            <a:pPr>
              <a:spcAft>
                <a:spcPts val="2400"/>
              </a:spcAft>
            </a:pPr>
            <a:r>
              <a:rPr lang="en-US" sz="2400" dirty="0"/>
              <a:t>In person meeting with ~30 infection preventionists and LTCF staff: all reported they have used or will use the app this flu season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34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Quick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https://ccdphcd.shinyapps.io/weekly_influenza_surveillance_beta/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94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So you want to build a shiny app...</a:t>
            </a:r>
          </a:p>
        </p:txBody>
      </p:sp>
    </p:spTree>
    <p:extLst>
      <p:ext uri="{BB962C8B-B14F-4D97-AF65-F5344CB8AC3E}">
        <p14:creationId xmlns:p14="http://schemas.microsoft.com/office/powerpoint/2010/main" val="22571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1: Get inspired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 smtClean="0"/>
              <a:t>See</a:t>
            </a:r>
            <a:r>
              <a:rPr lang="en-US" sz="2400" dirty="0" smtClean="0"/>
              <a:t> examples </a:t>
            </a:r>
            <a:r>
              <a:rPr lang="en-US" sz="2400" dirty="0"/>
              <a:t>of complete apps and shiny widgets at </a:t>
            </a:r>
            <a:r>
              <a:rPr lang="en-US" sz="2400" dirty="0">
                <a:hlinkClick r:id="rId3"/>
              </a:rPr>
              <a:t>https://shiny.rstudio.com/gallery/</a:t>
            </a:r>
            <a:endParaRPr lang="en-US" sz="2400" dirty="0"/>
          </a:p>
          <a:p>
            <a:pPr>
              <a:spcAft>
                <a:spcPts val="2400"/>
              </a:spcAft>
            </a:pPr>
            <a:r>
              <a:rPr lang="en-US" sz="2400" dirty="0"/>
              <a:t>Watch the shiny video tutorials at </a:t>
            </a:r>
            <a:r>
              <a:rPr lang="en-US" sz="2400" dirty="0">
                <a:hlinkClick r:id="rId4"/>
              </a:rPr>
              <a:t>https://shiny.rstudio.com/tutorial/</a:t>
            </a:r>
            <a:endParaRPr lang="en-US" sz="2400" dirty="0"/>
          </a:p>
          <a:p>
            <a:pPr>
              <a:spcAft>
                <a:spcPts val="2400"/>
              </a:spcAft>
            </a:pPr>
            <a:r>
              <a:rPr lang="en-US" sz="2400" dirty="0"/>
              <a:t>Watch the Feb. 26th, 2015 R Group webinar: How to Develop a Simple Shiny App at </a:t>
            </a:r>
            <a:r>
              <a:rPr lang="en-US" sz="2400" dirty="0">
                <a:hlinkClick r:id="rId5"/>
              </a:rPr>
              <a:t>https://sites.google.com/site/rapplicationforbiosurveillance/home/meetings</a:t>
            </a:r>
            <a:endParaRPr lang="en-US" sz="2400" dirty="0"/>
          </a:p>
          <a:p>
            <a:pPr>
              <a:spcAft>
                <a:spcPts val="2400"/>
              </a:spcAft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2: Draft </a:t>
            </a:r>
            <a:r>
              <a:rPr lang="en-US" sz="3200" dirty="0" smtClean="0"/>
              <a:t>the </a:t>
            </a:r>
            <a:r>
              <a:rPr lang="en-US" sz="3200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11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Know </a:t>
            </a:r>
            <a:r>
              <a:rPr lang="en-US" sz="2400" dirty="0" smtClean="0"/>
              <a:t>the </a:t>
            </a:r>
            <a:r>
              <a:rPr lang="en-US" sz="2400" dirty="0"/>
              <a:t>end goal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Get </a:t>
            </a:r>
            <a:r>
              <a:rPr lang="en-US" sz="2400" dirty="0"/>
              <a:t>a sense of what widgets and layouts you’ll need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7" name="Picture 3" descr="4b83b35c-1bd2-4e52-8af3-cb00c1d723cc@nampr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42" y="3981450"/>
            <a:ext cx="3439583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2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3: Break it down into one piece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11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Start with just one user control and one output (e.g. a plot)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868613"/>
            <a:ext cx="6000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shiny: A Brief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11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shiny apps consist of two functions</a:t>
            </a:r>
          </a:p>
          <a:p>
            <a:pPr marL="800100" lvl="1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1600" dirty="0"/>
              <a:t>a ui function (for user interface) that creates the layout of the application and the user controls</a:t>
            </a:r>
          </a:p>
          <a:p>
            <a:pPr marL="457200" lvl="1" indent="0">
              <a:spcAft>
                <a:spcPts val="2400"/>
              </a:spcAft>
              <a:buNone/>
            </a:pPr>
            <a:endParaRPr lang="en-US" sz="1600" dirty="0"/>
          </a:p>
          <a:p>
            <a:pPr marL="800100" lvl="1" indent="-342900">
              <a:spcAft>
                <a:spcPts val="2400"/>
              </a:spcAft>
              <a:buFont typeface="+mj-lt"/>
              <a:buAutoNum type="arabicPeriod" startAt="2"/>
            </a:pPr>
            <a:r>
              <a:rPr lang="en-US" sz="1600" dirty="0"/>
              <a:t>a server function that creates the content based on the user’s selections</a:t>
            </a:r>
          </a:p>
          <a:p>
            <a:pPr marL="457200" lvl="1" indent="0">
              <a:spcAft>
                <a:spcPts val="2400"/>
              </a:spcAft>
              <a:buNone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3019425"/>
            <a:ext cx="13335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75" y="4438649"/>
            <a:ext cx="27146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inputId and outputId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11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 ui and server functions talk to each other to create an interactive app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The ui function collects user-selected values though the </a:t>
            </a:r>
            <a:r>
              <a:rPr lang="en-US" sz="2000" b="1" i="1" dirty="0"/>
              <a:t>inputId</a:t>
            </a:r>
            <a:r>
              <a:rPr lang="en-US" sz="2000" dirty="0"/>
              <a:t> variable and sends that information to the server function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The server function uses the inputId to create content that is fed back to the ui function for display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The content is tagged with an </a:t>
            </a:r>
            <a:r>
              <a:rPr lang="en-US" sz="2000" b="1" i="1" dirty="0"/>
              <a:t>outputId</a:t>
            </a:r>
            <a:r>
              <a:rPr lang="en-US" sz="2000" dirty="0"/>
              <a:t> variable so the ui function knows where to display it </a:t>
            </a:r>
          </a:p>
        </p:txBody>
      </p:sp>
    </p:spTree>
    <p:extLst>
      <p:ext uri="{BB962C8B-B14F-4D97-AF65-F5344CB8AC3E}">
        <p14:creationId xmlns:p14="http://schemas.microsoft.com/office/powerpoint/2010/main" val="12847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Why we’re using a shiny app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How we built the shiny app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208448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inputId and outputId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2725" y="1282124"/>
            <a:ext cx="24098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1. User chooses what regions to display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62700" y="1866899"/>
            <a:ext cx="504826" cy="55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208448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inputId and outputId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8249" y="1282124"/>
            <a:ext cx="24098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2. Choices are stored in </a:t>
            </a:r>
            <a:r>
              <a:rPr lang="en-US" sz="1600" dirty="0" err="1"/>
              <a:t>input$regionpick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86325" y="1866899"/>
            <a:ext cx="819151" cy="31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8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208448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inputId and outputId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799" y="2815649"/>
            <a:ext cx="24098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3. Filtered data set is created using </a:t>
            </a:r>
            <a:r>
              <a:rPr lang="en-US" sz="1600" dirty="0" err="1"/>
              <a:t>inputID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19650" y="3152773"/>
            <a:ext cx="438150" cy="51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208448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inputId and outputId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2174" y="3168074"/>
            <a:ext cx="295275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4. Filtered data set is sent to a render* function to create content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09700" y="3724275"/>
            <a:ext cx="990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208448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inputId and outputId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2824" y="4625399"/>
            <a:ext cx="295275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5. Rendered plot is stored in object with the outputId “</a:t>
            </a:r>
            <a:r>
              <a:rPr lang="en-US" sz="1600" dirty="0" err="1"/>
              <a:t>regionplot</a:t>
            </a:r>
            <a:r>
              <a:rPr lang="en-US" sz="1600" dirty="0"/>
              <a:t>” </a:t>
            </a:r>
          </a:p>
        </p:txBody>
      </p:sp>
      <p:cxnSp>
        <p:nvCxnSpPr>
          <p:cNvPr id="4" name="Straight Arrow Connector 3"/>
          <p:cNvCxnSpPr>
            <a:stCxn id="8" idx="1"/>
          </p:cNvCxnSpPr>
          <p:nvPr/>
        </p:nvCxnSpPr>
        <p:spPr>
          <a:xfrm flipH="1" flipV="1">
            <a:off x="2305050" y="4210050"/>
            <a:ext cx="1247774" cy="830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208448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inputId and outputId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599" y="2787074"/>
            <a:ext cx="34385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6. Rendered “</a:t>
            </a:r>
            <a:r>
              <a:rPr lang="en-US" sz="1600" dirty="0" err="1"/>
              <a:t>regionplot</a:t>
            </a:r>
            <a:r>
              <a:rPr lang="en-US" sz="1600" dirty="0"/>
              <a:t>” plot is sent to the designated space for it on the ui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95500" y="3048000"/>
            <a:ext cx="381000" cy="971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208448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inputId and outputId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599" y="2787074"/>
            <a:ext cx="34385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6. Rendered “</a:t>
            </a:r>
            <a:r>
              <a:rPr lang="en-US" sz="1600" dirty="0" err="1"/>
              <a:t>regionplot</a:t>
            </a:r>
            <a:r>
              <a:rPr lang="en-US" sz="1600" dirty="0"/>
              <a:t>” plot is sent to the designated space for it on the ui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95500" y="3048000"/>
            <a:ext cx="381000" cy="971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330FB-5692-44ED-8AFC-DCCD6E12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8383571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inputId and outputId</a:t>
            </a:r>
          </a:p>
        </p:txBody>
      </p:sp>
      <p:pic>
        <p:nvPicPr>
          <p:cNvPr id="1026" name="Picture 2" descr="Image result for R shiny input id input 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17" y="2136777"/>
            <a:ext cx="7338033" cy="25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914" y="6042580"/>
            <a:ext cx="583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National Socio-Environmental Synthesis Center </a:t>
            </a:r>
          </a:p>
          <a:p>
            <a:r>
              <a:rPr lang="en-US" sz="1400" dirty="0"/>
              <a:t>https://sesync-ci.github.io/basic-Shiny-lesson/</a:t>
            </a:r>
          </a:p>
        </p:txBody>
      </p:sp>
    </p:spTree>
    <p:extLst>
      <p:ext uri="{BB962C8B-B14F-4D97-AF65-F5344CB8AC3E}">
        <p14:creationId xmlns:p14="http://schemas.microsoft.com/office/powerpoint/2010/main" val="10080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4: Build iteratively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1147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Use your working mini-app as a recipe to create additional plots or features</a:t>
            </a:r>
          </a:p>
          <a:p>
            <a:r>
              <a:rPr lang="en-US" sz="2400" dirty="0"/>
              <a:t>Build a more advanced user interface with </a:t>
            </a:r>
            <a:r>
              <a:rPr lang="en-US" sz="2400" dirty="0" err="1"/>
              <a:t>shiny’s</a:t>
            </a:r>
            <a:r>
              <a:rPr lang="en-US" sz="2400" dirty="0"/>
              <a:t> pre-built lay-outs</a:t>
            </a:r>
          </a:p>
          <a:p>
            <a:pPr lvl="1"/>
            <a:r>
              <a:rPr lang="en-US" sz="2000" dirty="0" err="1"/>
              <a:t>sidebarLayout</a:t>
            </a:r>
            <a:endParaRPr lang="en-US" sz="2000" dirty="0"/>
          </a:p>
          <a:p>
            <a:pPr lvl="1">
              <a:spcAft>
                <a:spcPts val="2400"/>
              </a:spcAft>
            </a:pPr>
            <a:r>
              <a:rPr lang="en-US" sz="2000" dirty="0" err="1"/>
              <a:t>navbarPage</a:t>
            </a:r>
            <a:endParaRPr lang="en-US" sz="2000" dirty="0"/>
          </a:p>
          <a:p>
            <a:pPr>
              <a:spcAft>
                <a:spcPts val="2400"/>
              </a:spcAft>
            </a:pPr>
            <a:r>
              <a:rPr lang="en-US" sz="2400" dirty="0"/>
              <a:t>Test continuously!!! 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Comment extensively</a:t>
            </a:r>
          </a:p>
        </p:txBody>
      </p:sp>
    </p:spTree>
    <p:extLst>
      <p:ext uri="{BB962C8B-B14F-4D97-AF65-F5344CB8AC3E}">
        <p14:creationId xmlns:p14="http://schemas.microsoft.com/office/powerpoint/2010/main" val="2837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94" y="274638"/>
            <a:ext cx="8653806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Step 5: Customize </a:t>
            </a:r>
            <a:r>
              <a:rPr lang="en-US" sz="3200" dirty="0" smtClean="0"/>
              <a:t>the ui with </a:t>
            </a:r>
            <a:r>
              <a:rPr lang="en-US" sz="3200" dirty="0"/>
              <a:t>HTML/CSS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11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shiny functions that build your user interface are creating HTML code under the hood</a:t>
            </a:r>
          </a:p>
          <a:p>
            <a:pPr>
              <a:spcAft>
                <a:spcPts val="2400"/>
              </a:spcAft>
            </a:pPr>
            <a:endParaRPr lang="en-US" sz="2400" dirty="0"/>
          </a:p>
          <a:p>
            <a:r>
              <a:rPr lang="en-US" sz="2400" dirty="0"/>
              <a:t>Tweaking or adding HTML/CSS content can customize the look of your app</a:t>
            </a:r>
          </a:p>
          <a:p>
            <a:pPr lvl="1"/>
            <a:r>
              <a:rPr lang="en-US" sz="2000" dirty="0"/>
              <a:t>Change the relative size of panels</a:t>
            </a:r>
          </a:p>
          <a:p>
            <a:pPr lvl="1"/>
            <a:r>
              <a:rPr lang="en-US" sz="2000" dirty="0"/>
              <a:t>Add additional elements </a:t>
            </a:r>
            <a:r>
              <a:rPr lang="en-US" sz="2000" dirty="0" smtClean="0"/>
              <a:t>(e.g. headers, paragraphs, links to other content)</a:t>
            </a:r>
          </a:p>
          <a:p>
            <a:pPr lvl="1"/>
            <a:r>
              <a:rPr lang="en-US" sz="2000" dirty="0" smtClean="0"/>
              <a:t>Change </a:t>
            </a:r>
            <a:r>
              <a:rPr lang="en-US" sz="2000" dirty="0"/>
              <a:t>colors, fonts, and spacing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2497137"/>
            <a:ext cx="4477144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Seasonal Influenza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Monitor influenza activity year round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Produce weekly surveillance reports from October (Week 40) to May (Week 20)</a:t>
            </a:r>
          </a:p>
          <a:p>
            <a:r>
              <a:rPr lang="en-US" sz="2400" dirty="0"/>
              <a:t>Disseminated to hospitals, long-term care facilities, laboratories, schools, etc.  </a:t>
            </a:r>
          </a:p>
        </p:txBody>
      </p:sp>
    </p:spTree>
    <p:extLst>
      <p:ext uri="{BB962C8B-B14F-4D97-AF65-F5344CB8AC3E}">
        <p14:creationId xmlns:p14="http://schemas.microsoft.com/office/powerpoint/2010/main" val="20715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94" y="274638"/>
            <a:ext cx="8653806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Step 5: Customize </a:t>
            </a:r>
            <a:r>
              <a:rPr lang="en-US" sz="3200" dirty="0" smtClean="0"/>
              <a:t>the ui with </a:t>
            </a:r>
            <a:r>
              <a:rPr lang="en-US" sz="3200" dirty="0"/>
              <a:t>HTML/CSS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114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smtClean="0"/>
              <a:t>Tweaking lay-outs:</a:t>
            </a:r>
          </a:p>
          <a:p>
            <a:pPr lvl="1"/>
            <a:r>
              <a:rPr lang="en-US" sz="2000" dirty="0" smtClean="0"/>
              <a:t>Utilize the </a:t>
            </a:r>
            <a:r>
              <a:rPr lang="en-US" sz="2000" dirty="0" smtClean="0"/>
              <a:t>fluid </a:t>
            </a:r>
            <a:r>
              <a:rPr lang="en-US" sz="2000" dirty="0" smtClean="0"/>
              <a:t>“shiny grid system”</a:t>
            </a:r>
          </a:p>
          <a:p>
            <a:pPr lvl="1"/>
            <a:r>
              <a:rPr lang="en-US" sz="2000" dirty="0" smtClean="0"/>
              <a:t>Rows sub-divided into 12 columns</a:t>
            </a:r>
          </a:p>
          <a:p>
            <a:pPr lvl="1"/>
            <a:r>
              <a:rPr lang="en-US" sz="2000" dirty="0" smtClean="0"/>
              <a:t>Based on popular HTML framework called “Bootstrap”</a:t>
            </a: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53429"/>
              </p:ext>
            </p:extLst>
          </p:nvPr>
        </p:nvGraphicFramePr>
        <p:xfrm>
          <a:off x="1677971" y="3657600"/>
          <a:ext cx="7374900" cy="187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575"/>
                <a:gridCol w="614575"/>
                <a:gridCol w="614575"/>
                <a:gridCol w="614575"/>
                <a:gridCol w="614575"/>
                <a:gridCol w="614575"/>
                <a:gridCol w="614575"/>
                <a:gridCol w="614575"/>
                <a:gridCol w="614575"/>
                <a:gridCol w="614575"/>
                <a:gridCol w="614575"/>
                <a:gridCol w="614575"/>
              </a:tblGrid>
              <a:tr h="417109">
                <a:tc gridSpan="1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7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898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898"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0194" y="4157220"/>
            <a:ext cx="140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ucida Console" panose="020B0609040504020204" pitchFamily="49" charset="0"/>
              </a:rPr>
              <a:t>fluidRow</a:t>
            </a:r>
            <a:r>
              <a:rPr lang="en-US" sz="1400" dirty="0" smtClean="0">
                <a:latin typeface="Lucida Console" panose="020B0609040504020204" pitchFamily="49" charset="0"/>
              </a:rPr>
              <a:t>()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194" y="4628333"/>
            <a:ext cx="140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ucida Console" panose="020B0609040504020204" pitchFamily="49" charset="0"/>
              </a:rPr>
              <a:t>fluidRow</a:t>
            </a:r>
            <a:r>
              <a:rPr lang="en-US" sz="1400" dirty="0" smtClean="0">
                <a:latin typeface="Lucida Console" panose="020B0609040504020204" pitchFamily="49" charset="0"/>
              </a:rPr>
              <a:t>()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194" y="5140585"/>
            <a:ext cx="140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ucida Console" panose="020B0609040504020204" pitchFamily="49" charset="0"/>
              </a:rPr>
              <a:t>fluidRow</a:t>
            </a:r>
            <a:r>
              <a:rPr lang="en-US" sz="1400" dirty="0" smtClean="0">
                <a:latin typeface="Lucida Console" panose="020B0609040504020204" pitchFamily="49" charset="0"/>
              </a:rPr>
              <a:t>()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8694" y="5925961"/>
            <a:ext cx="325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ucida Console" panose="020B0609040504020204" pitchFamily="49" charset="0"/>
              </a:rPr>
              <a:t>column(width = x)</a:t>
            </a:r>
          </a:p>
          <a:p>
            <a:pPr algn="ctr"/>
            <a:r>
              <a:rPr lang="en-US" sz="1400" dirty="0" smtClean="0">
                <a:latin typeface="Lucida Console" panose="020B0609040504020204" pitchFamily="49" charset="0"/>
              </a:rPr>
              <a:t>where x is between 1 and 12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5231877" y="2105417"/>
            <a:ext cx="245097" cy="735290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4048" y="5140585"/>
            <a:ext cx="149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ucida Console" panose="020B0609040504020204" pitchFamily="49" charset="0"/>
              </a:rPr>
              <a:t>column(6, )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4622" y="5140585"/>
            <a:ext cx="149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ucida Console" panose="020B0609040504020204" pitchFamily="49" charset="0"/>
              </a:rPr>
              <a:t>column(6, )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451" y="4634369"/>
            <a:ext cx="149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ucida Console" panose="020B0609040504020204" pitchFamily="49" charset="0"/>
              </a:rPr>
              <a:t>column(4, )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3335" y="4621738"/>
            <a:ext cx="149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ucida Console" panose="020B0609040504020204" pitchFamily="49" charset="0"/>
              </a:rPr>
              <a:t>column(4, )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465" y="4628332"/>
            <a:ext cx="149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ucida Console" panose="020B0609040504020204" pitchFamily="49" charset="0"/>
              </a:rPr>
              <a:t>column(4, )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8958" y="4176605"/>
            <a:ext cx="1005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Lucida Console" panose="020B0609040504020204" pitchFamily="49" charset="0"/>
              </a:rPr>
              <a:t>column(1, )</a:t>
            </a:r>
            <a:endParaRPr lang="en-US" sz="900" dirty="0">
              <a:latin typeface="Lucida Console" panose="020B060904050402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768" y="3698030"/>
            <a:ext cx="1404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Lucida Console" panose="020B0609040504020204" pitchFamily="49" charset="0"/>
              </a:rPr>
              <a:t>fluidRow</a:t>
            </a:r>
            <a:r>
              <a:rPr lang="en-US" sz="1400" dirty="0" smtClean="0">
                <a:latin typeface="Lucida Console" panose="020B0609040504020204" pitchFamily="49" charset="0"/>
              </a:rPr>
              <a:t>()</a:t>
            </a:r>
            <a:endParaRPr lang="en-US" sz="14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94" y="274638"/>
            <a:ext cx="8653806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Step 5: Customize </a:t>
            </a:r>
            <a:r>
              <a:rPr lang="en-US" sz="3200" dirty="0" smtClean="0"/>
              <a:t>the ui with </a:t>
            </a:r>
            <a:r>
              <a:rPr lang="en-US" sz="3200" dirty="0"/>
              <a:t>HTML/CSS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9891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smtClean="0"/>
              <a:t>Adding elements:</a:t>
            </a:r>
          </a:p>
          <a:p>
            <a:pPr lvl="1"/>
            <a:r>
              <a:rPr lang="en-US" sz="2000" dirty="0" smtClean="0"/>
              <a:t>HTML elements are building blocks used to create webpages</a:t>
            </a:r>
          </a:p>
          <a:p>
            <a:pPr lvl="1"/>
            <a:r>
              <a:rPr lang="en-US" sz="2000" dirty="0" smtClean="0"/>
              <a:t>Elements are surrounded by “tags”</a:t>
            </a:r>
          </a:p>
          <a:p>
            <a:pPr lvl="2"/>
            <a:r>
              <a:rPr lang="en-US" sz="1600" dirty="0" smtClean="0"/>
              <a:t>&lt;p&gt;I will become a paragraph.&lt;/p&gt;</a:t>
            </a:r>
          </a:p>
          <a:p>
            <a:pPr lvl="2"/>
            <a:r>
              <a:rPr lang="en-US" sz="1600" dirty="0" smtClean="0"/>
              <a:t>&lt;h1&gt;I will become a large header.&lt;/h1&gt;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hiny has 110 functions, called tags functions, that create HTML elements</a:t>
            </a:r>
          </a:p>
          <a:p>
            <a:pPr lvl="2"/>
            <a:r>
              <a:rPr lang="en-US" sz="1600" dirty="0" err="1" smtClean="0"/>
              <a:t>tags$p</a:t>
            </a:r>
            <a:r>
              <a:rPr lang="en-US" sz="1600" dirty="0" smtClean="0"/>
              <a:t>(‘I </a:t>
            </a:r>
            <a:r>
              <a:rPr lang="en-US" sz="1600" dirty="0"/>
              <a:t>will become a paragraph</a:t>
            </a:r>
            <a:r>
              <a:rPr lang="en-US" sz="1600" dirty="0" smtClean="0"/>
              <a:t>.’)</a:t>
            </a:r>
          </a:p>
          <a:p>
            <a:pPr lvl="2"/>
            <a:r>
              <a:rPr lang="en-US" sz="1600" dirty="0"/>
              <a:t>tags$h1</a:t>
            </a:r>
            <a:r>
              <a:rPr lang="en-US" sz="1600" dirty="0" smtClean="0"/>
              <a:t>(‘I </a:t>
            </a:r>
            <a:r>
              <a:rPr lang="en-US" sz="1600" dirty="0"/>
              <a:t>will become a </a:t>
            </a:r>
            <a:r>
              <a:rPr lang="en-US" sz="1600" dirty="0" smtClean="0"/>
              <a:t>large header.’)</a:t>
            </a:r>
            <a:endParaRPr lang="en-US" sz="1600" dirty="0" smtClean="0"/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most common tags functions have helper functions where you can drop the ‘tags$’ part</a:t>
            </a:r>
          </a:p>
          <a:p>
            <a:pPr lvl="2"/>
            <a:r>
              <a:rPr lang="en-US" sz="1600" dirty="0" smtClean="0"/>
              <a:t>p(‘I </a:t>
            </a:r>
            <a:r>
              <a:rPr lang="en-US" sz="1600" dirty="0"/>
              <a:t>will become a paragraph</a:t>
            </a:r>
            <a:r>
              <a:rPr lang="en-US" sz="1600" dirty="0" smtClean="0"/>
              <a:t>.’)</a:t>
            </a:r>
          </a:p>
          <a:p>
            <a:pPr lvl="2"/>
            <a:r>
              <a:rPr lang="en-US" sz="1600" dirty="0"/>
              <a:t>h</a:t>
            </a:r>
            <a:r>
              <a:rPr lang="en-US" sz="1600" dirty="0" smtClean="0"/>
              <a:t>1(‘I will become a large header.’)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17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87" y="274638"/>
            <a:ext cx="8691513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Step 5: Customize </a:t>
            </a:r>
            <a:r>
              <a:rPr lang="en-US" sz="3200" dirty="0" smtClean="0"/>
              <a:t>the ui with </a:t>
            </a:r>
            <a:r>
              <a:rPr lang="en-US" sz="3200" dirty="0"/>
              <a:t>HTML/CSS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7A7062-740E-409A-91D7-057F41C5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8" y="1417638"/>
            <a:ext cx="8691513" cy="116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EC22A2-7438-4295-A7C6-C12075C0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37340"/>
            <a:ext cx="8439150" cy="26527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55D984-CAE6-48C2-9309-909E3DFFE032}"/>
              </a:ext>
            </a:extLst>
          </p:cNvPr>
          <p:cNvSpPr/>
          <p:nvPr/>
        </p:nvSpPr>
        <p:spPr>
          <a:xfrm>
            <a:off x="609600" y="3683000"/>
            <a:ext cx="8439150" cy="19367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274638"/>
            <a:ext cx="8682087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Step 5: Customize </a:t>
            </a:r>
            <a:r>
              <a:rPr lang="en-US" sz="3200" dirty="0" smtClean="0"/>
              <a:t>the ui with </a:t>
            </a:r>
            <a:r>
              <a:rPr lang="en-US" sz="3200" dirty="0"/>
              <a:t>HTML/CSS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8894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Resources for learning HTML/CSS</a:t>
            </a:r>
          </a:p>
          <a:p>
            <a:pPr lvl="1"/>
            <a:r>
              <a:rPr lang="en-US" sz="2000" dirty="0" err="1"/>
              <a:t>FreeCodeCamp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www.freecodecamp.org</a:t>
            </a:r>
            <a:endParaRPr lang="en-US" sz="2000" dirty="0"/>
          </a:p>
          <a:p>
            <a:pPr lvl="1">
              <a:spcAft>
                <a:spcPts val="2400"/>
              </a:spcAft>
            </a:pPr>
            <a:r>
              <a:rPr lang="en-US" sz="2000" dirty="0"/>
              <a:t>Learn to Code HTML &amp; CSS: </a:t>
            </a:r>
            <a:r>
              <a:rPr lang="en-US" sz="2000" dirty="0">
                <a:hlinkClick r:id="rId4"/>
              </a:rPr>
              <a:t>https://learn.shayhowe.com/html-css/</a:t>
            </a:r>
            <a:endParaRPr lang="en-US" sz="2000" dirty="0"/>
          </a:p>
          <a:p>
            <a:r>
              <a:rPr lang="en-US" sz="2400" dirty="0"/>
              <a:t>Applying HTML/CSS to your shiny apps</a:t>
            </a:r>
          </a:p>
          <a:p>
            <a:pPr lvl="1"/>
            <a:r>
              <a:rPr lang="en-US" sz="2000" dirty="0"/>
              <a:t>Understanding the shiny grid system: </a:t>
            </a:r>
            <a:r>
              <a:rPr lang="en-US" sz="2000" dirty="0">
                <a:hlinkClick r:id="rId5"/>
              </a:rPr>
              <a:t>https://shiny.rstudio.com/articles/layout-guide.html</a:t>
            </a:r>
            <a:endParaRPr lang="en-US" sz="2000" dirty="0"/>
          </a:p>
          <a:p>
            <a:pPr lvl="1"/>
            <a:r>
              <a:rPr lang="en-US" sz="2000" dirty="0"/>
              <a:t>Customizing your </a:t>
            </a:r>
            <a:r>
              <a:rPr lang="en-US" sz="2000" dirty="0" err="1"/>
              <a:t>ui</a:t>
            </a:r>
            <a:r>
              <a:rPr lang="en-US" sz="2000" dirty="0"/>
              <a:t> with HTML and CSS: </a:t>
            </a:r>
            <a:r>
              <a:rPr lang="en-US" sz="2000" dirty="0">
                <a:hlinkClick r:id="rId6"/>
              </a:rPr>
              <a:t>https://shiny.rstudio.com/articles/html-tags.html</a:t>
            </a:r>
            <a:r>
              <a:rPr lang="en-US" sz="2000" dirty="0"/>
              <a:t>; </a:t>
            </a:r>
            <a:r>
              <a:rPr lang="en-US" sz="2000" dirty="0">
                <a:hlinkClick r:id="rId7"/>
              </a:rPr>
              <a:t>https://shiny.rstudio.com/articles/css.html</a:t>
            </a:r>
            <a:endParaRPr lang="en-US" sz="2000" dirty="0"/>
          </a:p>
          <a:p>
            <a:pPr lvl="1"/>
            <a:r>
              <a:rPr lang="en-US" sz="2000" dirty="0"/>
              <a:t>shiny tags$ glossary: </a:t>
            </a:r>
            <a:r>
              <a:rPr lang="en-US" sz="2000" dirty="0">
                <a:hlinkClick r:id="rId8"/>
              </a:rPr>
              <a:t>https://shiny.rstudio.com/articles/tag-glossary.html</a:t>
            </a:r>
            <a:endParaRPr lang="en-US" sz="2000" dirty="0"/>
          </a:p>
          <a:p>
            <a:pPr lvl="1"/>
            <a:endParaRPr lang="en-US" sz="2000" dirty="0"/>
          </a:p>
          <a:p>
            <a:pPr lvl="1">
              <a:spcAft>
                <a:spcPts val="2400"/>
              </a:spcAft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19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6: Share your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781925" cy="48894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Two options:</a:t>
            </a:r>
          </a:p>
          <a:p>
            <a:pPr lvl="1">
              <a:buFont typeface="+mj-lt"/>
              <a:buAutoNum type="arabicParenR"/>
            </a:pPr>
            <a:r>
              <a:rPr lang="en-US" sz="2000" dirty="0"/>
              <a:t>Download shiny server and host it yourself</a:t>
            </a:r>
          </a:p>
          <a:p>
            <a:pPr lvl="1">
              <a:buFont typeface="+mj-lt"/>
              <a:buAutoNum type="arabicParenR"/>
            </a:pPr>
            <a:r>
              <a:rPr lang="en-US" sz="2000" dirty="0"/>
              <a:t>Use R Studio’s hosting service: shinyapps.io</a:t>
            </a:r>
          </a:p>
          <a:p>
            <a:pPr lvl="1">
              <a:buFont typeface="+mj-lt"/>
              <a:buAutoNum type="arabicParenR"/>
            </a:pPr>
            <a:endParaRPr lang="en-US" sz="2000" dirty="0"/>
          </a:p>
          <a:p>
            <a:r>
              <a:rPr lang="en-US" sz="2400" dirty="0"/>
              <a:t>Hosting on shinyapps.io</a:t>
            </a:r>
          </a:p>
          <a:p>
            <a:pPr lvl="1"/>
            <a:r>
              <a:rPr lang="en-US" sz="2000" dirty="0"/>
              <a:t>Free plan with &lt;25 “active hours” per month</a:t>
            </a:r>
          </a:p>
          <a:p>
            <a:pPr lvl="1"/>
            <a:r>
              <a:rPr lang="en-US" sz="2000" dirty="0"/>
              <a:t>“Publish” from within </a:t>
            </a:r>
            <a:r>
              <a:rPr lang="en-US" sz="2000" dirty="0" err="1"/>
              <a:t>Rstudio</a:t>
            </a:r>
            <a:endParaRPr lang="en-US" sz="2000" dirty="0"/>
          </a:p>
          <a:p>
            <a:pPr lvl="1"/>
            <a:r>
              <a:rPr lang="en-US" sz="2000" dirty="0"/>
              <a:t>Upload your data along with your code</a:t>
            </a:r>
          </a:p>
          <a:p>
            <a:pPr lvl="1">
              <a:spcAft>
                <a:spcPts val="2400"/>
              </a:spcAft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1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Final </a:t>
            </a:r>
            <a:r>
              <a:rPr lang="en-US" sz="3200" dirty="0" smtClean="0"/>
              <a:t>Thoughts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4216401" cy="48894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“Borrow” code liberally and Google often </a:t>
            </a:r>
          </a:p>
          <a:p>
            <a:endParaRPr lang="en-US" sz="2400" dirty="0"/>
          </a:p>
          <a:p>
            <a:r>
              <a:rPr lang="en-US" sz="2400" dirty="0" smtClean="0"/>
              <a:t>Test by both running locally AND publishing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Don’t let the perfect be the enemy of the good</a:t>
            </a:r>
          </a:p>
          <a:p>
            <a:endParaRPr lang="en-US" sz="2000" dirty="0"/>
          </a:p>
          <a:p>
            <a:pPr lvl="1">
              <a:spcAft>
                <a:spcPts val="2400"/>
              </a:spcAft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8B4DA8-16F9-4492-8829-05CD551E8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2" y="2114549"/>
            <a:ext cx="3022599" cy="30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hlinkClick r:id="rId2"/>
              </a:rPr>
              <a:t>https://github.com/kb230557/Flu_Shiny_App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Kelley Bemis</a:t>
            </a:r>
          </a:p>
          <a:p>
            <a:pPr>
              <a:buNone/>
            </a:pPr>
            <a:r>
              <a:rPr lang="en-US" sz="2400" dirty="0"/>
              <a:t>Epidemiologist IV</a:t>
            </a:r>
          </a:p>
          <a:p>
            <a:pPr>
              <a:buNone/>
            </a:pPr>
            <a:r>
              <a:rPr lang="en-US" sz="2400" dirty="0"/>
              <a:t>Communicable Disease</a:t>
            </a:r>
          </a:p>
          <a:p>
            <a:pPr>
              <a:buNone/>
            </a:pPr>
            <a:r>
              <a:rPr lang="en-US" sz="2400" dirty="0"/>
              <a:t>708-836-8666</a:t>
            </a:r>
          </a:p>
          <a:p>
            <a:pPr>
              <a:buNone/>
            </a:pPr>
            <a:r>
              <a:rPr lang="en-US" sz="2400" dirty="0">
                <a:hlinkClick r:id="rId3"/>
              </a:rPr>
              <a:t>kbemis@cookcountyhhs.org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2014 CCDPH master logo_final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6008" y="5562600"/>
            <a:ext cx="376634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Uses for Surveillance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8164"/>
            <a:ext cx="8077200" cy="4762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Situational awareness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Ordering supplies (test kits, etc.)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Prescribing antivirals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Increased public messaging and signage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Implementing temporary visitor restrictions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13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Traditional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Create a picture from several data </a:t>
            </a:r>
            <a:r>
              <a:rPr lang="en-US" sz="2400" dirty="0" smtClean="0"/>
              <a:t>sources, including:</a:t>
            </a:r>
            <a:endParaRPr lang="en-US" sz="2400" dirty="0"/>
          </a:p>
          <a:p>
            <a:pPr lvl="1"/>
            <a:r>
              <a:rPr lang="en-US" sz="2000" dirty="0"/>
              <a:t>Emergency room </a:t>
            </a:r>
            <a:r>
              <a:rPr lang="en-US" sz="2000" dirty="0" smtClean="0"/>
              <a:t>visits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% of ED visits for ILI</a:t>
            </a:r>
            <a:endParaRPr lang="en-US" sz="2000" dirty="0"/>
          </a:p>
          <a:p>
            <a:pPr lvl="1"/>
            <a:r>
              <a:rPr lang="en-US" sz="2000" dirty="0" smtClean="0"/>
              <a:t>Sentinel laboratories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% of specimens positive for flu</a:t>
            </a:r>
            <a:endParaRPr lang="en-US" sz="2000" dirty="0"/>
          </a:p>
          <a:p>
            <a:pPr lvl="1"/>
            <a:r>
              <a:rPr lang="en-US" sz="2000" dirty="0"/>
              <a:t>ICU </a:t>
            </a:r>
            <a:r>
              <a:rPr lang="en-US" sz="2000" dirty="0" smtClean="0"/>
              <a:t>hospitalizations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# of cases associated with flu</a:t>
            </a:r>
            <a:endParaRPr lang="en-US" sz="2000" dirty="0"/>
          </a:p>
          <a:p>
            <a:pPr lvl="1"/>
            <a:r>
              <a:rPr lang="en-US" sz="2000" dirty="0"/>
              <a:t>Mortality data 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% of deaths associated with flu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1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Traditional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Data stored in excel spreadsheets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Excel graphs pasted into a Word document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Saved as a PDF and emailed to our flu listserv on Fridays</a:t>
            </a:r>
          </a:p>
          <a:p>
            <a:r>
              <a:rPr lang="en-US" sz="2400" dirty="0"/>
              <a:t>Posted on CCDPH website</a:t>
            </a:r>
          </a:p>
        </p:txBody>
      </p:sp>
    </p:spTree>
    <p:extLst>
      <p:ext uri="{BB962C8B-B14F-4D97-AF65-F5344CB8AC3E}">
        <p14:creationId xmlns:p14="http://schemas.microsoft.com/office/powerpoint/2010/main" val="37907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7" y="478132"/>
            <a:ext cx="4234048" cy="5452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88" y="478132"/>
            <a:ext cx="4190780" cy="5452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69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7" y="468869"/>
            <a:ext cx="4279048" cy="54621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468869"/>
            <a:ext cx="4200525" cy="5452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6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44895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Graphs are small, difficult to see exact data points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Limited in the amount of historical data displayed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Cannot customize or extract data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Difficult to access online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No room for spatial data</a:t>
            </a:r>
          </a:p>
        </p:txBody>
      </p:sp>
    </p:spTree>
    <p:extLst>
      <p:ext uri="{BB962C8B-B14F-4D97-AF65-F5344CB8AC3E}">
        <p14:creationId xmlns:p14="http://schemas.microsoft.com/office/powerpoint/2010/main" val="35423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1099</Words>
  <Application>Microsoft Office PowerPoint</Application>
  <PresentationFormat>On-screen Show (4:3)</PresentationFormat>
  <Paragraphs>205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Lucida Console</vt:lpstr>
      <vt:lpstr>Verdana</vt:lpstr>
      <vt:lpstr>Wingdings</vt:lpstr>
      <vt:lpstr>Office Theme</vt:lpstr>
      <vt:lpstr>Using R shiny to Share Surveillance Data</vt:lpstr>
      <vt:lpstr>Agenda</vt:lpstr>
      <vt:lpstr>Seasonal Influenza Surveillance</vt:lpstr>
      <vt:lpstr>Uses for Surveillance Data</vt:lpstr>
      <vt:lpstr>Traditional Reporting</vt:lpstr>
      <vt:lpstr>Traditional Reporting</vt:lpstr>
      <vt:lpstr>PowerPoint Presentation</vt:lpstr>
      <vt:lpstr>PowerPoint Presentation</vt:lpstr>
      <vt:lpstr>Limitations</vt:lpstr>
      <vt:lpstr>Solution</vt:lpstr>
      <vt:lpstr>shiny Steps In</vt:lpstr>
      <vt:lpstr>Feedback so far…</vt:lpstr>
      <vt:lpstr>A Quick Tour</vt:lpstr>
      <vt:lpstr>So you want to build a shiny app...</vt:lpstr>
      <vt:lpstr>Step 1: Get inspired</vt:lpstr>
      <vt:lpstr>Step 2: Draft the vision</vt:lpstr>
      <vt:lpstr>Step 3: Break it down into one piece</vt:lpstr>
      <vt:lpstr>shiny: A Brief Refresher</vt:lpstr>
      <vt:lpstr>inputId and outputId</vt:lpstr>
      <vt:lpstr>inputId and outputId</vt:lpstr>
      <vt:lpstr>inputId and outputId</vt:lpstr>
      <vt:lpstr>inputId and outputId</vt:lpstr>
      <vt:lpstr>inputId and outputId</vt:lpstr>
      <vt:lpstr>inputId and outputId</vt:lpstr>
      <vt:lpstr>inputId and outputId</vt:lpstr>
      <vt:lpstr>inputId and outputId</vt:lpstr>
      <vt:lpstr>inputId and outputId</vt:lpstr>
      <vt:lpstr>Step 4: Build iteratively</vt:lpstr>
      <vt:lpstr>Step 5: Customize the ui with HTML/CSS</vt:lpstr>
      <vt:lpstr>Step 5: Customize the ui with HTML/CSS</vt:lpstr>
      <vt:lpstr>Step 5: Customize the ui with HTML/CSS</vt:lpstr>
      <vt:lpstr>Step 5: Customize the ui with HTML/CSS</vt:lpstr>
      <vt:lpstr>Step 5: Customize the ui with HTML/CSS</vt:lpstr>
      <vt:lpstr>Step 6: Share your app</vt:lpstr>
      <vt:lpstr>Final Thoughts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Own Mapping Application with R, Shiny, and Leaflet</dc:title>
  <dc:creator>Bemis, Kelley</dc:creator>
  <cp:lastModifiedBy>Bemis, Kelley</cp:lastModifiedBy>
  <cp:revision>88</cp:revision>
  <cp:lastPrinted>2017-11-20T18:33:48Z</cp:lastPrinted>
  <dcterms:modified xsi:type="dcterms:W3CDTF">2017-11-20T21:57:13Z</dcterms:modified>
</cp:coreProperties>
</file>