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1" r:id="rId1"/>
  </p:sldMasterIdLst>
  <p:notesMasterIdLst>
    <p:notesMasterId r:id="rId6"/>
  </p:notesMasterIdLst>
  <p:sldIdLst>
    <p:sldId id="258" r:id="rId2"/>
    <p:sldId id="290" r:id="rId3"/>
    <p:sldId id="310" r:id="rId4"/>
    <p:sldId id="313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1166"/>
    <a:srgbClr val="0D3F5D"/>
    <a:srgbClr val="B01C24"/>
    <a:srgbClr val="205372"/>
    <a:srgbClr val="B1D068"/>
    <a:srgbClr val="93CDDB"/>
    <a:srgbClr val="D3E8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74"/>
    <p:restoredTop sz="92199" autoAdjust="0"/>
  </p:normalViewPr>
  <p:slideViewPr>
    <p:cSldViewPr snapToGrid="0" snapToObjects="1">
      <p:cViewPr varScale="1">
        <p:scale>
          <a:sx n="77" d="100"/>
          <a:sy n="77" d="100"/>
        </p:scale>
        <p:origin x="200" y="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2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4E9020-7CB5-664C-9157-610A18B72A1A}" type="datetimeFigureOut">
              <a:rPr lang="en-US" smtClean="0"/>
              <a:pPr/>
              <a:t>6/15/17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661C4D-38E2-AF47-8EB8-B5E327BF21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99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61C4D-38E2-AF47-8EB8-B5E327BF21C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61C4D-38E2-AF47-8EB8-B5E327BF21C8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726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>
              <a:ea typeface="ＭＳ Ｐゴシック" pitchFamily="-104" charset="-128"/>
              <a:cs typeface="ＭＳ Ｐゴシック" pitchFamily="-104" charset="-128"/>
            </a:endParaRPr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B991E4D-3945-194E-A047-221F0C0A315D}" type="slidenum">
              <a:rPr lang="en-US">
                <a:solidFill>
                  <a:srgbClr val="000000"/>
                </a:solidFill>
                <a:latin typeface="Arial" pitchFamily="-104" charset="0"/>
              </a:rPr>
              <a:pPr/>
              <a:t>3</a:t>
            </a:fld>
            <a:endParaRPr lang="en-US">
              <a:solidFill>
                <a:srgbClr val="000000"/>
              </a:solidFill>
              <a:latin typeface="Arial" pitchFamily="-10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>
              <a:ea typeface="ＭＳ Ｐゴシック" pitchFamily="-104" charset="-128"/>
              <a:cs typeface="ＭＳ Ｐゴシック" pitchFamily="-104" charset="-128"/>
            </a:endParaRPr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B991E4D-3945-194E-A047-221F0C0A315D}" type="slidenum">
              <a:rPr lang="en-US">
                <a:solidFill>
                  <a:srgbClr val="000000"/>
                </a:solidFill>
                <a:latin typeface="Arial" pitchFamily="-104" charset="0"/>
              </a:rPr>
              <a:pPr/>
              <a:t>4</a:t>
            </a:fld>
            <a:endParaRPr lang="en-US">
              <a:solidFill>
                <a:srgbClr val="000000"/>
              </a:solidFill>
              <a:latin typeface="Arial" pitchFamily="-1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77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9144000" cy="519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CA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614270"/>
      </p:ext>
    </p:extLst>
  </p:cSld>
  <p:clrMapOvr>
    <a:masterClrMapping/>
  </p:clrMapOvr>
  <p:transition spd="slow" advClick="0" advTm="15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2B4AD-B37E-0544-88D0-4BA575E7E903}" type="datetimeFigureOut">
              <a:rPr lang="en-US">
                <a:solidFill>
                  <a:prstClr val="black"/>
                </a:solidFill>
                <a:latin typeface="Calibri"/>
              </a:rPr>
              <a:pPr>
                <a:defRPr/>
              </a:pPr>
              <a:t>6/15/17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BACC6">
                  <a:lumMod val="75000"/>
                </a:srgb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33C5D-C23A-2440-BF1C-8D36DEA4E2C7}" type="slidenum">
              <a:rPr lang="en-US">
                <a:solidFill>
                  <a:prstClr val="black"/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72030167"/>
      </p:ext>
    </p:extLst>
  </p:cSld>
  <p:clrMapOvr>
    <a:masterClrMapping/>
  </p:clrMapOvr>
  <p:transition spd="slow" advClick="0" advTm="15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F342C-3E0E-7145-8B76-4D0CE4E0E67D}" type="datetimeFigureOut">
              <a:rPr lang="en-US">
                <a:solidFill>
                  <a:prstClr val="black"/>
                </a:solidFill>
                <a:latin typeface="Calibri"/>
              </a:rPr>
              <a:pPr>
                <a:defRPr/>
              </a:pPr>
              <a:t>6/15/17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BACC6">
                  <a:lumMod val="75000"/>
                </a:srgb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4D117-838C-344F-B345-747C655E7E42}" type="slidenum">
              <a:rPr lang="en-US">
                <a:solidFill>
                  <a:prstClr val="black"/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59591725"/>
      </p:ext>
    </p:extLst>
  </p:cSld>
  <p:clrMapOvr>
    <a:masterClrMapping/>
  </p:clrMapOvr>
  <p:transition spd="slow" advClick="0" advTm="15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7664A3-4860-C246-86CF-CF528B6A92D2}" type="datetimeFigureOut">
              <a:rPr lang="en-US">
                <a:solidFill>
                  <a:prstClr val="black"/>
                </a:solidFill>
                <a:latin typeface="Calibri"/>
              </a:rPr>
              <a:pPr>
                <a:defRPr/>
              </a:pPr>
              <a:t>6/15/17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BACC6">
                  <a:lumMod val="75000"/>
                </a:srgb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E6EB1-2481-0045-8D32-74B34720A329}" type="slidenum">
              <a:rPr lang="en-US">
                <a:solidFill>
                  <a:prstClr val="black"/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87058535"/>
      </p:ext>
    </p:extLst>
  </p:cSld>
  <p:clrMapOvr>
    <a:masterClrMapping/>
  </p:clrMapOvr>
  <p:transition spd="slow" advClick="0" advTm="15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A0339-D698-2A48-80E8-9EAAFE81831F}" type="datetimeFigureOut">
              <a:rPr lang="en-US">
                <a:solidFill>
                  <a:prstClr val="black"/>
                </a:solidFill>
                <a:latin typeface="Calibri"/>
              </a:rPr>
              <a:pPr>
                <a:defRPr/>
              </a:pPr>
              <a:t>6/15/17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BACC6">
                  <a:lumMod val="75000"/>
                </a:srgb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3562E-89A4-D441-AE28-BBF5ED0FAEDA}" type="slidenum">
              <a:rPr lang="en-US">
                <a:solidFill>
                  <a:prstClr val="black"/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8553580"/>
      </p:ext>
    </p:extLst>
  </p:cSld>
  <p:clrMapOvr>
    <a:masterClrMapping/>
  </p:clrMapOvr>
  <p:transition spd="slow" advClick="0" advTm="15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E035F-3214-3E45-8322-4D61B4FA3E15}" type="datetimeFigureOut">
              <a:rPr lang="en-US">
                <a:solidFill>
                  <a:prstClr val="black"/>
                </a:solidFill>
                <a:latin typeface="Calibri"/>
              </a:rPr>
              <a:pPr>
                <a:defRPr/>
              </a:pPr>
              <a:t>6/15/17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BACC6">
                  <a:lumMod val="75000"/>
                </a:srgb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4BA5E-AA20-D94E-80D9-A7A59BBBBC0B}" type="slidenum">
              <a:rPr lang="en-US">
                <a:solidFill>
                  <a:prstClr val="black"/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5246506"/>
      </p:ext>
    </p:extLst>
  </p:cSld>
  <p:clrMapOvr>
    <a:masterClrMapping/>
  </p:clrMapOvr>
  <p:transition spd="slow" advClick="0" advTm="15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7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7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259B6-BB04-E240-9A9F-00D68BCD8FCE}" type="datetimeFigureOut">
              <a:rPr lang="en-US">
                <a:solidFill>
                  <a:prstClr val="black"/>
                </a:solidFill>
                <a:latin typeface="Calibri"/>
              </a:rPr>
              <a:pPr>
                <a:defRPr/>
              </a:pPr>
              <a:t>6/15/17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BACC6">
                  <a:lumMod val="75000"/>
                </a:srgbClr>
              </a:solidFill>
              <a:latin typeface="Calibri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167A1-A1DA-1D46-B01A-D687E1DE1A3C}" type="slidenum">
              <a:rPr lang="en-US">
                <a:solidFill>
                  <a:prstClr val="black"/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41966361"/>
      </p:ext>
    </p:extLst>
  </p:cSld>
  <p:clrMapOvr>
    <a:masterClrMapping/>
  </p:clrMapOvr>
  <p:transition spd="slow" advClick="0" advTm="15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D7343-47FF-3645-B38E-482EF2238D9F}" type="datetimeFigureOut">
              <a:rPr lang="en-US">
                <a:solidFill>
                  <a:prstClr val="black"/>
                </a:solidFill>
                <a:latin typeface="Calibri"/>
              </a:rPr>
              <a:pPr>
                <a:defRPr/>
              </a:pPr>
              <a:t>6/15/17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BACC6">
                  <a:lumMod val="75000"/>
                </a:srgbClr>
              </a:solidFill>
              <a:latin typeface="Calibri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5CD88-9F6F-064B-BEB2-BC110A3305A3}" type="slidenum">
              <a:rPr lang="en-US">
                <a:solidFill>
                  <a:prstClr val="black"/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7975149"/>
      </p:ext>
    </p:extLst>
  </p:cSld>
  <p:clrMapOvr>
    <a:masterClrMapping/>
  </p:clrMapOvr>
  <p:transition spd="slow" advClick="0" advTm="15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FA3634-9097-7544-9103-840797D9A4C2}" type="datetimeFigureOut">
              <a:rPr lang="en-US">
                <a:solidFill>
                  <a:prstClr val="black"/>
                </a:solidFill>
                <a:latin typeface="Calibri"/>
              </a:rPr>
              <a:pPr>
                <a:defRPr/>
              </a:pPr>
              <a:t>6/15/17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BACC6">
                  <a:lumMod val="75000"/>
                </a:srgbClr>
              </a:solidFill>
              <a:latin typeface="Calibri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C75A4-778C-0A47-B19F-15672292E475}" type="slidenum">
              <a:rPr lang="en-US">
                <a:solidFill>
                  <a:prstClr val="black"/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3102508"/>
      </p:ext>
    </p:extLst>
  </p:cSld>
  <p:clrMapOvr>
    <a:masterClrMapping/>
  </p:clrMapOvr>
  <p:transition spd="slow" advClick="0" advTm="15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2E7FB-8355-C146-8997-BDC64133744A}" type="datetimeFigureOut">
              <a:rPr lang="en-US">
                <a:solidFill>
                  <a:prstClr val="black"/>
                </a:solidFill>
                <a:latin typeface="Calibri"/>
              </a:rPr>
              <a:pPr>
                <a:defRPr/>
              </a:pPr>
              <a:t>6/15/17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BACC6">
                  <a:lumMod val="75000"/>
                </a:srgb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B1308-8A54-7145-A12B-F05718F3F4CF}" type="slidenum">
              <a:rPr lang="en-US">
                <a:solidFill>
                  <a:prstClr val="black"/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58417182"/>
      </p:ext>
    </p:extLst>
  </p:cSld>
  <p:clrMapOvr>
    <a:masterClrMapping/>
  </p:clrMapOvr>
  <p:transition spd="slow" advClick="0" advTm="15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B6A70-C7C5-614B-BBE2-3BC2651ACDC2}" type="datetimeFigureOut">
              <a:rPr lang="en-US">
                <a:solidFill>
                  <a:prstClr val="black"/>
                </a:solidFill>
                <a:latin typeface="Calibri"/>
              </a:rPr>
              <a:pPr>
                <a:defRPr/>
              </a:pPr>
              <a:t>6/15/17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BACC6">
                  <a:lumMod val="75000"/>
                </a:srgb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04308-82C4-A947-BCC7-154700BAF201}" type="slidenum">
              <a:rPr lang="en-US">
                <a:solidFill>
                  <a:prstClr val="black"/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39477221"/>
      </p:ext>
    </p:extLst>
  </p:cSld>
  <p:clrMapOvr>
    <a:masterClrMapping/>
  </p:clrMapOvr>
  <p:transition spd="slow" advClick="0" advTm="15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2" y="0"/>
            <a:ext cx="6653213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srgbClr val="4BACC6">
                    <a:lumMod val="75000"/>
                  </a:srgbClr>
                </a:solidFill>
                <a:latin typeface="Calibri"/>
              </a:rPr>
              <a:t>www.syndromic.org</a:t>
            </a:r>
          </a:p>
        </p:txBody>
      </p:sp>
    </p:spTree>
    <p:extLst>
      <p:ext uri="{BB962C8B-B14F-4D97-AF65-F5344CB8AC3E}">
        <p14:creationId xmlns:p14="http://schemas.microsoft.com/office/powerpoint/2010/main" val="419411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ransition spd="slow" advClick="0" advTm="15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0D3F5D"/>
          </a:solidFill>
          <a:latin typeface="+mj-lt"/>
          <a:ea typeface="ＭＳ Ｐゴシック" charset="0"/>
          <a:cs typeface="Helvetica Neue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D3F5D"/>
          </a:solidFill>
          <a:latin typeface="Calibri" charset="0"/>
          <a:ea typeface="ＭＳ Ｐゴシック" charset="0"/>
          <a:cs typeface="Helvetica Neue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D3F5D"/>
          </a:solidFill>
          <a:latin typeface="Calibri" charset="0"/>
          <a:ea typeface="ＭＳ Ｐゴシック" charset="0"/>
          <a:cs typeface="Helvetica Neue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D3F5D"/>
          </a:solidFill>
          <a:latin typeface="Calibri" charset="0"/>
          <a:ea typeface="ＭＳ Ｐゴシック" charset="0"/>
          <a:cs typeface="Helvetica Neue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D3F5D"/>
          </a:solidFill>
          <a:latin typeface="Calibri" charset="0"/>
          <a:ea typeface="ＭＳ Ｐゴシック" charset="0"/>
          <a:cs typeface="Helvetica Neue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D3F5D"/>
          </a:solidFill>
          <a:latin typeface="Helvetica Neue" charset="0"/>
          <a:ea typeface="ＭＳ Ｐゴシック" charset="0"/>
          <a:cs typeface="Helvetica Neue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D3F5D"/>
          </a:solidFill>
          <a:latin typeface="Helvetica Neue" charset="0"/>
          <a:ea typeface="ＭＳ Ｐゴシック" charset="0"/>
          <a:cs typeface="Helvetica Neue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D3F5D"/>
          </a:solidFill>
          <a:latin typeface="Helvetica Neue" charset="0"/>
          <a:ea typeface="ＭＳ Ｐゴシック" charset="0"/>
          <a:cs typeface="Helvetica Neue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D3F5D"/>
          </a:solidFill>
          <a:latin typeface="Helvetica Neue" charset="0"/>
          <a:ea typeface="ＭＳ Ｐゴシック" charset="0"/>
          <a:cs typeface="Helvetica Neue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j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j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j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j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1460901"/>
            <a:ext cx="816234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u="sng" dirty="0" smtClean="0">
                <a:solidFill>
                  <a:srgbClr val="0D3F5D"/>
                </a:solidFill>
              </a:rPr>
              <a:t>Opioid Surveillance Webinar Series</a:t>
            </a:r>
          </a:p>
          <a:p>
            <a:pPr algn="ctr"/>
            <a:r>
              <a:rPr lang="en-US" sz="3400" b="1" dirty="0" smtClean="0">
                <a:solidFill>
                  <a:srgbClr val="0D3F5D"/>
                </a:solidFill>
              </a:rPr>
              <a:t>Rapid </a:t>
            </a:r>
            <a:r>
              <a:rPr lang="en-US" sz="3400" b="1" dirty="0">
                <a:solidFill>
                  <a:srgbClr val="0D3F5D"/>
                </a:solidFill>
              </a:rPr>
              <a:t>surveillance of overdose morbidity: Developing case definitions, building queries, and analyzing results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1603648" y="286057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3731606"/>
            <a:ext cx="81623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4F1166"/>
                </a:solidFill>
                <a:latin typeface="Arial"/>
                <a:cs typeface="Arial"/>
              </a:rPr>
              <a:t>Presenters:</a:t>
            </a:r>
            <a:endParaRPr lang="en-US" sz="2800" b="1" dirty="0" smtClean="0">
              <a:solidFill>
                <a:srgbClr val="4F1166"/>
              </a:solidFill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91454" y="4254826"/>
            <a:ext cx="7493847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latin typeface="Arial"/>
                <a:cs typeface="Arial"/>
              </a:rPr>
              <a:t>R. Matthew Gladden &amp; Alana </a:t>
            </a:r>
            <a:r>
              <a:rPr lang="en-US" sz="2800" b="1" dirty="0" err="1" smtClean="0">
                <a:latin typeface="Arial"/>
                <a:cs typeface="Arial"/>
              </a:rPr>
              <a:t>Vivolo</a:t>
            </a:r>
            <a:r>
              <a:rPr lang="en-US" sz="2800" b="1" dirty="0" smtClean="0">
                <a:latin typeface="Arial"/>
                <a:cs typeface="Arial"/>
              </a:rPr>
              <a:t>-Kantor</a:t>
            </a:r>
            <a:endParaRPr lang="en-US" sz="2800" b="1" dirty="0" smtClean="0">
              <a:latin typeface="Arial"/>
              <a:cs typeface="Arial"/>
            </a:endParaRPr>
          </a:p>
          <a:p>
            <a:pPr algn="ctr"/>
            <a:r>
              <a:rPr lang="en-US" sz="2400" b="1" dirty="0" smtClean="0">
                <a:latin typeface="Arial"/>
                <a:cs typeface="Arial"/>
              </a:rPr>
              <a:t>Division of Unintentional Injury Prevention</a:t>
            </a:r>
            <a:endParaRPr lang="en-US" sz="2400" b="1" dirty="0" smtClean="0">
              <a:latin typeface="Arial"/>
              <a:cs typeface="Arial"/>
            </a:endParaRPr>
          </a:p>
          <a:p>
            <a:pPr algn="ctr"/>
            <a:r>
              <a:rPr lang="en-US" sz="2400" b="1" dirty="0" smtClean="0">
                <a:latin typeface="Arial"/>
                <a:cs typeface="Arial"/>
              </a:rPr>
              <a:t>CDC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444965" y="5476667"/>
            <a:ext cx="21868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B01C24"/>
                </a:solidFill>
                <a:latin typeface="Arial"/>
                <a:cs typeface="Arial"/>
              </a:rPr>
              <a:t>June 15, </a:t>
            </a:r>
            <a:r>
              <a:rPr lang="en-US" sz="2400" b="1" dirty="0" smtClean="0">
                <a:solidFill>
                  <a:srgbClr val="B01C24"/>
                </a:solidFill>
                <a:latin typeface="Arial"/>
                <a:cs typeface="Arial"/>
              </a:rPr>
              <a:t>2017</a:t>
            </a:r>
            <a:endParaRPr lang="en-US" sz="2400" b="1" dirty="0">
              <a:solidFill>
                <a:srgbClr val="B01C24"/>
              </a:solidFill>
              <a:latin typeface="Arial"/>
              <a:cs typeface="Arial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136"/>
          <a:stretch/>
        </p:blipFill>
        <p:spPr>
          <a:xfrm>
            <a:off x="0" y="6317674"/>
            <a:ext cx="9144000" cy="540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426631"/>
      </p:ext>
    </p:extLst>
  </p:cSld>
  <p:clrMapOvr>
    <a:masterClrMapping/>
  </p:clrMapOvr>
  <p:transition spd="slow" advClick="0" advTm="15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7" descr="Screen Shot 2012-06-13 at 2.23.50 PM (2).png"/>
          <p:cNvPicPr>
            <a:picLocks noGrp="1" noChangeAspect="1"/>
          </p:cNvPicPr>
          <p:nvPr/>
        </p:nvPicPr>
        <p:blipFill>
          <a:blip r:embed="rId3"/>
          <a:srcRect l="61172" t="938" r="1406" b="11250"/>
          <a:stretch>
            <a:fillRect/>
          </a:stretch>
        </p:blipFill>
        <p:spPr>
          <a:xfrm>
            <a:off x="5954891" y="1266389"/>
            <a:ext cx="2966837" cy="470003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Right Arrow 4"/>
          <p:cNvSpPr/>
          <p:nvPr/>
        </p:nvSpPr>
        <p:spPr>
          <a:xfrm>
            <a:off x="3542888" y="2262435"/>
            <a:ext cx="2623181" cy="193675"/>
          </a:xfrm>
          <a:prstGeom prst="rightArrow">
            <a:avLst>
              <a:gd name="adj1" fmla="val 50000"/>
              <a:gd name="adj2" fmla="val 148831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 rot="1770020" flipV="1">
            <a:off x="3388148" y="4024539"/>
            <a:ext cx="3372157" cy="259346"/>
          </a:xfrm>
          <a:prstGeom prst="rightArrow">
            <a:avLst>
              <a:gd name="adj1" fmla="val 50000"/>
              <a:gd name="adj2" fmla="val 134604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209628" cy="45259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000" b="1" u="sng" dirty="0" smtClean="0">
                <a:latin typeface="Helvetica Neue"/>
                <a:cs typeface="Helvetica Neue"/>
              </a:rPr>
              <a:t>SEND US YOUR QUESTIONS / TOPICS</a:t>
            </a:r>
          </a:p>
          <a:p>
            <a:endParaRPr lang="en-US" sz="1600" b="1" dirty="0" smtClean="0">
              <a:latin typeface="Helvetica Neue"/>
              <a:cs typeface="Helvetica Neue"/>
            </a:endParaRPr>
          </a:p>
          <a:p>
            <a:r>
              <a:rPr lang="en-US" sz="1600" b="1" dirty="0" smtClean="0">
                <a:latin typeface="Helvetica Neue"/>
                <a:cs typeface="Helvetica Neue"/>
              </a:rPr>
              <a:t>Raise Your Hand to Speak</a:t>
            </a:r>
            <a:endParaRPr lang="en-US" sz="1600" dirty="0" smtClean="0">
              <a:latin typeface="Helvetica Neue"/>
              <a:cs typeface="Helvetica Neue"/>
            </a:endParaRPr>
          </a:p>
          <a:p>
            <a:pPr lvl="1"/>
            <a:r>
              <a:rPr lang="en-US" sz="1200" dirty="0" smtClean="0">
                <a:latin typeface="Helvetica Neue"/>
                <a:cs typeface="Helvetica Neue"/>
              </a:rPr>
              <a:t>Click the </a:t>
            </a:r>
            <a:r>
              <a:rPr lang="en-US" sz="1200" b="1" dirty="0" smtClean="0">
                <a:latin typeface="Helvetica Neue"/>
                <a:cs typeface="Helvetica Neue"/>
              </a:rPr>
              <a:t>“hand raise” </a:t>
            </a:r>
            <a:r>
              <a:rPr lang="en-US" sz="1200" dirty="0" smtClean="0">
                <a:latin typeface="Helvetica Neue"/>
                <a:cs typeface="Helvetica Neue"/>
              </a:rPr>
              <a:t>button</a:t>
            </a:r>
          </a:p>
          <a:p>
            <a:r>
              <a:rPr lang="en-US" sz="1600" b="1" dirty="0" smtClean="0">
                <a:latin typeface="Helvetica Neue"/>
                <a:cs typeface="Helvetica Neue"/>
              </a:rPr>
              <a:t>Use the Question Panel</a:t>
            </a:r>
            <a:endParaRPr lang="en-US" sz="1600" dirty="0" smtClean="0">
              <a:latin typeface="Helvetica Neue"/>
              <a:cs typeface="Helvetica Neue"/>
            </a:endParaRPr>
          </a:p>
          <a:p>
            <a:pPr lvl="1"/>
            <a:r>
              <a:rPr lang="en-US" sz="1200" dirty="0" smtClean="0">
                <a:latin typeface="Helvetica Neue"/>
                <a:cs typeface="Helvetica Neue"/>
              </a:rPr>
              <a:t>Type and then send questions using the question box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3743" y="288401"/>
            <a:ext cx="55451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Helvetica Neue"/>
                <a:cs typeface="Helvetica Neue"/>
              </a:rPr>
              <a:t>Send us live feedback</a:t>
            </a:r>
            <a:endParaRPr lang="en-US" sz="4000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302838452"/>
      </p:ext>
    </p:extLst>
  </p:cSld>
  <p:clrMapOvr>
    <a:masterClrMapping/>
  </p:clrMapOvr>
  <p:transition spd="slow" advClick="0" advTm="15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latin typeface="Helvetica Neue" pitchFamily="-104" charset="0"/>
                <a:ea typeface="ＭＳ Ｐゴシック" pitchFamily="-104" charset="-128"/>
              </a:rPr>
              <a:t>Next in the webinar series</a:t>
            </a:r>
            <a:r>
              <a:rPr lang="mr-IN" b="1" dirty="0" smtClean="0">
                <a:latin typeface="Helvetica Neue" pitchFamily="-104" charset="0"/>
                <a:ea typeface="ＭＳ Ｐゴシック" pitchFamily="-104" charset="-128"/>
              </a:rPr>
              <a:t>…</a:t>
            </a:r>
            <a:endParaRPr lang="en-US" b="1" dirty="0" smtClean="0">
              <a:latin typeface="Helvetica Neue" pitchFamily="-104" charset="0"/>
              <a:ea typeface="ＭＳ Ｐゴシック" pitchFamily="-104" charset="-128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480068"/>
            <a:ext cx="8208842" cy="496427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  <a:buFont typeface="Arial"/>
              <a:buNone/>
              <a:defRPr/>
            </a:pPr>
            <a:r>
              <a:rPr lang="en-US" sz="3500" b="1" dirty="0" smtClean="0">
                <a:solidFill>
                  <a:schemeClr val="tx2"/>
                </a:solidFill>
              </a:rPr>
              <a:t>Opioid Surveillance Webinars</a:t>
            </a:r>
            <a:endParaRPr lang="en-US" sz="3500" b="1" dirty="0" smtClean="0">
              <a:solidFill>
                <a:schemeClr val="tx2"/>
              </a:solidFill>
            </a:endParaRPr>
          </a:p>
          <a:p>
            <a:pPr>
              <a:buNone/>
              <a:defRPr/>
            </a:pPr>
            <a:r>
              <a:rPr lang="en-US" sz="2800" b="1" dirty="0" smtClean="0"/>
              <a:t>2) </a:t>
            </a:r>
            <a:r>
              <a:rPr lang="en-US" sz="2800" b="1" dirty="0" smtClean="0">
                <a:solidFill>
                  <a:srgbClr val="4F1166"/>
                </a:solidFill>
              </a:rPr>
              <a:t>RADARS System</a:t>
            </a:r>
            <a:endParaRPr lang="en-US" sz="2800" b="1" dirty="0">
              <a:solidFill>
                <a:srgbClr val="4F1166"/>
              </a:solidFill>
            </a:endParaRPr>
          </a:p>
          <a:p>
            <a:pPr>
              <a:buNone/>
              <a:defRPr/>
            </a:pPr>
            <a:r>
              <a:rPr lang="en-US" sz="2800" b="1" dirty="0"/>
              <a:t>	</a:t>
            </a:r>
            <a:r>
              <a:rPr lang="en-US" sz="2600" b="1" dirty="0" smtClean="0"/>
              <a:t>Presenter:</a:t>
            </a:r>
            <a:r>
              <a:rPr lang="en-US" sz="2600" dirty="0" smtClean="0"/>
              <a:t> Richard Dart</a:t>
            </a:r>
          </a:p>
          <a:p>
            <a:pPr>
              <a:buNone/>
              <a:defRPr/>
            </a:pPr>
            <a:r>
              <a:rPr lang="en-US" sz="2600" b="1" dirty="0"/>
              <a:t>	</a:t>
            </a:r>
            <a:r>
              <a:rPr lang="en-US" sz="2600" b="1" dirty="0" smtClean="0"/>
              <a:t>Date &amp; Time: </a:t>
            </a:r>
            <a:r>
              <a:rPr lang="en-US" sz="2600" dirty="0" smtClean="0"/>
              <a:t>June 29, 12 pm </a:t>
            </a:r>
            <a:r>
              <a:rPr lang="mr-IN" sz="2600" dirty="0" smtClean="0"/>
              <a:t>–</a:t>
            </a:r>
            <a:r>
              <a:rPr lang="en-US" sz="2600" dirty="0" smtClean="0"/>
              <a:t> 1 pm ET</a:t>
            </a:r>
            <a:endParaRPr lang="en-US" sz="2600" b="1" dirty="0"/>
          </a:p>
          <a:p>
            <a:pPr>
              <a:buNone/>
              <a:defRPr/>
            </a:pPr>
            <a:r>
              <a:rPr lang="en-US" sz="2800" b="1" dirty="0" smtClean="0"/>
              <a:t>3) </a:t>
            </a:r>
            <a:r>
              <a:rPr lang="en-US" sz="2800" b="1" dirty="0" smtClean="0">
                <a:solidFill>
                  <a:srgbClr val="4F1166"/>
                </a:solidFill>
              </a:rPr>
              <a:t>Presentations by </a:t>
            </a:r>
            <a:r>
              <a:rPr lang="en-US" sz="2800" b="1" dirty="0" err="1" smtClean="0">
                <a:solidFill>
                  <a:srgbClr val="4F1166"/>
                </a:solidFill>
              </a:rPr>
              <a:t>Yushiuan</a:t>
            </a:r>
            <a:r>
              <a:rPr lang="en-US" sz="2800" b="1" dirty="0" smtClean="0">
                <a:solidFill>
                  <a:srgbClr val="4F1166"/>
                </a:solidFill>
              </a:rPr>
              <a:t> Chen &amp; David </a:t>
            </a:r>
            <a:r>
              <a:rPr lang="en-US" sz="2800" b="1" dirty="0" err="1" smtClean="0">
                <a:solidFill>
                  <a:srgbClr val="4F1166"/>
                </a:solidFill>
              </a:rPr>
              <a:t>Atrubin</a:t>
            </a:r>
            <a:endParaRPr lang="en-US" sz="2800" b="1" dirty="0">
              <a:solidFill>
                <a:srgbClr val="4F1166"/>
              </a:solidFill>
            </a:endParaRPr>
          </a:p>
          <a:p>
            <a:pPr>
              <a:buNone/>
              <a:defRPr/>
            </a:pPr>
            <a:r>
              <a:rPr lang="en-US" sz="2800" dirty="0"/>
              <a:t>	</a:t>
            </a:r>
            <a:r>
              <a:rPr lang="en-US" sz="2600" b="1" dirty="0" smtClean="0"/>
              <a:t>Presenter 1: </a:t>
            </a:r>
            <a:r>
              <a:rPr lang="en-US" sz="2600" dirty="0" err="1" smtClean="0"/>
              <a:t>Yushiuan</a:t>
            </a:r>
            <a:r>
              <a:rPr lang="en-US" sz="2600" dirty="0" smtClean="0"/>
              <a:t> Chen</a:t>
            </a:r>
          </a:p>
          <a:p>
            <a:pPr>
              <a:buNone/>
              <a:defRPr/>
            </a:pPr>
            <a:r>
              <a:rPr lang="en-US" sz="2600" b="1" dirty="0"/>
              <a:t>	</a:t>
            </a:r>
            <a:r>
              <a:rPr lang="en-US" sz="2600" b="1" dirty="0" smtClean="0"/>
              <a:t>Title:</a:t>
            </a:r>
            <a:r>
              <a:rPr lang="en-US" sz="2600" dirty="0" smtClean="0"/>
              <a:t> </a:t>
            </a:r>
            <a:r>
              <a:rPr lang="en-US" sz="2600" dirty="0"/>
              <a:t>Syndromic Surveillance Case Definition for Monitoring Opioid Related ED visits in the Colorado North Central Region (CO-NCR), State of Nebraska, and Marion County, </a:t>
            </a:r>
            <a:r>
              <a:rPr lang="en-US" sz="2600" dirty="0" smtClean="0"/>
              <a:t>Indiana</a:t>
            </a:r>
          </a:p>
          <a:p>
            <a:pPr>
              <a:buNone/>
              <a:defRPr/>
            </a:pPr>
            <a:r>
              <a:rPr lang="en-US" sz="2600" dirty="0"/>
              <a:t>	</a:t>
            </a:r>
            <a:r>
              <a:rPr lang="en-US" sz="2600" b="1" dirty="0" smtClean="0"/>
              <a:t>Presenter 2:</a:t>
            </a:r>
            <a:r>
              <a:rPr lang="en-US" sz="2600" dirty="0" smtClean="0"/>
              <a:t> David </a:t>
            </a:r>
            <a:r>
              <a:rPr lang="en-US" sz="2600" dirty="0" err="1" smtClean="0"/>
              <a:t>Atrubin</a:t>
            </a:r>
            <a:endParaRPr lang="en-US" sz="2600" dirty="0" smtClean="0"/>
          </a:p>
          <a:p>
            <a:pPr>
              <a:buNone/>
              <a:defRPr/>
            </a:pPr>
            <a:r>
              <a:rPr lang="en-US" sz="2600" dirty="0"/>
              <a:t>	</a:t>
            </a:r>
            <a:r>
              <a:rPr lang="en-US" sz="2600" b="1" dirty="0" smtClean="0"/>
              <a:t>Title: </a:t>
            </a:r>
            <a:r>
              <a:rPr lang="en-US" sz="2600" dirty="0"/>
              <a:t>Drug Overdose Surveillance in Florida Using Death Record, Poison Control, and Emergency Department </a:t>
            </a:r>
            <a:r>
              <a:rPr lang="en-US" sz="2600" dirty="0" smtClean="0"/>
              <a:t>Data</a:t>
            </a:r>
          </a:p>
          <a:p>
            <a:pPr>
              <a:buNone/>
              <a:defRPr/>
            </a:pPr>
            <a:r>
              <a:rPr lang="en-US" sz="2600" dirty="0"/>
              <a:t>	</a:t>
            </a:r>
            <a:r>
              <a:rPr lang="en-US" sz="2600" b="1" dirty="0" smtClean="0"/>
              <a:t>Date &amp; Time: </a:t>
            </a:r>
            <a:r>
              <a:rPr lang="en-US" sz="2600" dirty="0" smtClean="0"/>
              <a:t>July 13, 3 </a:t>
            </a:r>
            <a:r>
              <a:rPr lang="mr-IN" sz="2600" dirty="0" smtClean="0"/>
              <a:t>–</a:t>
            </a:r>
            <a:r>
              <a:rPr lang="en-US" sz="2600" dirty="0" smtClean="0"/>
              <a:t> 4:30 pm ET</a:t>
            </a: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2504403855"/>
      </p:ext>
    </p:extLst>
  </p:cSld>
  <p:clrMapOvr>
    <a:masterClrMapping/>
  </p:clrMapOvr>
  <p:transition spd="slow" advClick="0" advTm="15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latin typeface="Helvetica Neue" pitchFamily="-104" charset="0"/>
                <a:ea typeface="ＭＳ Ｐゴシック" pitchFamily="-104" charset="-128"/>
              </a:rPr>
              <a:t>Announcements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480068"/>
            <a:ext cx="8208842" cy="496427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  <a:buFont typeface="Arial"/>
              <a:buNone/>
              <a:defRPr/>
            </a:pPr>
            <a:r>
              <a:rPr lang="en-US" sz="3500" b="1" dirty="0" smtClean="0">
                <a:solidFill>
                  <a:schemeClr val="tx2"/>
                </a:solidFill>
              </a:rPr>
              <a:t>Upcoming ISDS Events:</a:t>
            </a:r>
          </a:p>
          <a:p>
            <a:pPr>
              <a:buNone/>
              <a:defRPr/>
            </a:pPr>
            <a:r>
              <a:rPr lang="en-US" sz="2800" b="1" dirty="0"/>
              <a:t>Analytic Solutions Committee Meeting</a:t>
            </a:r>
          </a:p>
          <a:p>
            <a:pPr>
              <a:buNone/>
              <a:defRPr/>
            </a:pPr>
            <a:r>
              <a:rPr lang="en-US" sz="2800" b="1" dirty="0"/>
              <a:t>	</a:t>
            </a:r>
            <a:r>
              <a:rPr lang="en-US" sz="2600" dirty="0" smtClean="0"/>
              <a:t>Thursday, June 15, </a:t>
            </a:r>
            <a:r>
              <a:rPr lang="en-US" sz="2600" dirty="0"/>
              <a:t>2</a:t>
            </a:r>
            <a:r>
              <a:rPr lang="en-US" sz="2600" dirty="0" smtClean="0"/>
              <a:t> </a:t>
            </a:r>
            <a:r>
              <a:rPr lang="en-US" sz="2600" dirty="0"/>
              <a:t>pm </a:t>
            </a:r>
            <a:r>
              <a:rPr lang="mr-IN" sz="2600" dirty="0"/>
              <a:t>–</a:t>
            </a:r>
            <a:r>
              <a:rPr lang="en-US" sz="2600" dirty="0"/>
              <a:t> </a:t>
            </a:r>
            <a:r>
              <a:rPr lang="en-US" sz="2600" dirty="0" smtClean="0"/>
              <a:t>3 </a:t>
            </a:r>
            <a:r>
              <a:rPr lang="en-US" sz="2600" dirty="0"/>
              <a:t>pm ET</a:t>
            </a:r>
            <a:endParaRPr lang="en-US" sz="2600" b="1" dirty="0"/>
          </a:p>
          <a:p>
            <a:pPr>
              <a:buNone/>
              <a:defRPr/>
            </a:pPr>
            <a:r>
              <a:rPr lang="en-US" sz="2800" b="1" dirty="0" smtClean="0"/>
              <a:t>Quarterly Research Committee Call</a:t>
            </a:r>
            <a:endParaRPr lang="en-US" sz="2800" b="1" dirty="0"/>
          </a:p>
          <a:p>
            <a:pPr>
              <a:buNone/>
              <a:defRPr/>
            </a:pPr>
            <a:r>
              <a:rPr lang="en-US" sz="2800" dirty="0"/>
              <a:t>	</a:t>
            </a:r>
            <a:r>
              <a:rPr lang="en-US" sz="2600" dirty="0" smtClean="0"/>
              <a:t>Monday, </a:t>
            </a:r>
            <a:r>
              <a:rPr lang="en-US" sz="2600" dirty="0"/>
              <a:t>June </a:t>
            </a:r>
            <a:r>
              <a:rPr lang="en-US" sz="2600" dirty="0" smtClean="0"/>
              <a:t>19, 11 am </a:t>
            </a:r>
            <a:r>
              <a:rPr lang="mr-IN" sz="2600" dirty="0"/>
              <a:t>–</a:t>
            </a:r>
            <a:r>
              <a:rPr lang="en-US" sz="2600" dirty="0"/>
              <a:t> </a:t>
            </a:r>
            <a:r>
              <a:rPr lang="en-US" sz="2600" dirty="0" smtClean="0"/>
              <a:t>12:30 </a:t>
            </a:r>
            <a:r>
              <a:rPr lang="en-US" sz="2600" dirty="0"/>
              <a:t>pm ET</a:t>
            </a:r>
          </a:p>
          <a:p>
            <a:pPr>
              <a:buNone/>
              <a:defRPr/>
            </a:pPr>
            <a:r>
              <a:rPr lang="en-US" sz="2800" b="1" dirty="0" smtClean="0"/>
              <a:t>Quarterly One Health Surveillance Committee Call</a:t>
            </a:r>
            <a:endParaRPr lang="en-US" sz="2800" b="1" dirty="0"/>
          </a:p>
          <a:p>
            <a:pPr>
              <a:buNone/>
              <a:defRPr/>
            </a:pPr>
            <a:r>
              <a:rPr lang="en-US" sz="2800" b="1" dirty="0"/>
              <a:t>	</a:t>
            </a:r>
            <a:r>
              <a:rPr lang="en-US" sz="2600" dirty="0" smtClean="0"/>
              <a:t>Monday, </a:t>
            </a:r>
            <a:r>
              <a:rPr lang="en-US" sz="2600" dirty="0"/>
              <a:t>June </a:t>
            </a:r>
            <a:r>
              <a:rPr lang="en-US" sz="2600" dirty="0" smtClean="0"/>
              <a:t>26, </a:t>
            </a:r>
            <a:r>
              <a:rPr lang="en-US" sz="2600" dirty="0"/>
              <a:t>12 pm </a:t>
            </a:r>
            <a:r>
              <a:rPr lang="mr-IN" sz="2600" dirty="0"/>
              <a:t>–</a:t>
            </a:r>
            <a:r>
              <a:rPr lang="en-US" sz="2600" dirty="0"/>
              <a:t> 1 pm ET</a:t>
            </a:r>
            <a:endParaRPr lang="en-US" sz="2600" b="1" dirty="0"/>
          </a:p>
          <a:p>
            <a:pPr>
              <a:buNone/>
              <a:defRPr/>
            </a:pPr>
            <a:r>
              <a:rPr lang="en-US" sz="2800" b="1" dirty="0" smtClean="0"/>
              <a:t>R </a:t>
            </a:r>
            <a:r>
              <a:rPr lang="en-US" sz="2800" b="1" dirty="0"/>
              <a:t>Group for Biosurveillance Meeting</a:t>
            </a:r>
          </a:p>
          <a:p>
            <a:pPr>
              <a:buNone/>
              <a:defRPr/>
            </a:pPr>
            <a:r>
              <a:rPr lang="en-US" sz="2800" b="1" dirty="0"/>
              <a:t>	</a:t>
            </a:r>
            <a:r>
              <a:rPr lang="en-US" sz="2600" dirty="0" smtClean="0"/>
              <a:t>Monday, June 26, 1 </a:t>
            </a:r>
            <a:r>
              <a:rPr lang="en-US" sz="2600" dirty="0"/>
              <a:t>pm - </a:t>
            </a:r>
            <a:r>
              <a:rPr lang="en-US" sz="2600" dirty="0" smtClean="0"/>
              <a:t>2 </a:t>
            </a:r>
            <a:r>
              <a:rPr lang="en-US" sz="2600" dirty="0"/>
              <a:t>pm ET</a:t>
            </a:r>
          </a:p>
          <a:p>
            <a:pPr>
              <a:buNone/>
              <a:defRPr/>
            </a:pPr>
            <a:r>
              <a:rPr lang="en-US" sz="2800" b="1" dirty="0" smtClean="0"/>
              <a:t>ISDS Surveillance </a:t>
            </a:r>
            <a:r>
              <a:rPr lang="en-US" sz="2800" b="1" dirty="0" err="1" smtClean="0"/>
              <a:t>CoP</a:t>
            </a:r>
            <a:r>
              <a:rPr lang="en-US" sz="2800" b="1" dirty="0" smtClean="0"/>
              <a:t> Call</a:t>
            </a:r>
          </a:p>
          <a:p>
            <a:pPr>
              <a:buNone/>
              <a:defRPr/>
            </a:pPr>
            <a:r>
              <a:rPr lang="en-US" sz="2800" dirty="0" smtClean="0"/>
              <a:t>	</a:t>
            </a:r>
            <a:r>
              <a:rPr lang="en-US" sz="2600" dirty="0" smtClean="0"/>
              <a:t>Tuesday, June 27, 3 pm </a:t>
            </a:r>
            <a:r>
              <a:rPr lang="mr-IN" sz="2600" dirty="0" smtClean="0"/>
              <a:t>–</a:t>
            </a:r>
            <a:r>
              <a:rPr lang="en-US" sz="2600" dirty="0" smtClean="0"/>
              <a:t> 4:30 pm ET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4331085"/>
      </p:ext>
    </p:extLst>
  </p:cSld>
  <p:clrMapOvr>
    <a:masterClrMapping/>
  </p:clrMapOvr>
  <p:transition spd="slow" advClick="0" advTm="15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37546</TotalTime>
  <Words>100</Words>
  <Application>Microsoft Macintosh PowerPoint</Application>
  <PresentationFormat>On-screen Show (4:3)</PresentationFormat>
  <Paragraphs>41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Helvetica Neue</vt:lpstr>
      <vt:lpstr>Mangal</vt:lpstr>
      <vt:lpstr>ＭＳ Ｐゴシック</vt:lpstr>
      <vt:lpstr>Arial</vt:lpstr>
      <vt:lpstr>Office Theme</vt:lpstr>
      <vt:lpstr>PowerPoint Presentation</vt:lpstr>
      <vt:lpstr>PowerPoint Presentation</vt:lpstr>
      <vt:lpstr>Next in the webinar series…</vt:lpstr>
      <vt:lpstr>Announcements</vt:lpstr>
    </vt:vector>
  </TitlesOfParts>
  <Company>McGill</Company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ISDS 2009</dc:title>
  <dc:creator>David Buckeridge</dc:creator>
  <cp:lastModifiedBy>Catherine Tong</cp:lastModifiedBy>
  <cp:revision>433</cp:revision>
  <cp:lastPrinted>2014-01-21T17:50:36Z</cp:lastPrinted>
  <dcterms:created xsi:type="dcterms:W3CDTF">2015-07-28T14:36:40Z</dcterms:created>
  <dcterms:modified xsi:type="dcterms:W3CDTF">2017-06-15T15:50:06Z</dcterms:modified>
</cp:coreProperties>
</file>