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1"/>
    <p:sldMasterId id="2147483761" r:id="rId2"/>
    <p:sldMasterId id="2147483773" r:id="rId3"/>
  </p:sldMasterIdLst>
  <p:notesMasterIdLst>
    <p:notesMasterId r:id="rId23"/>
  </p:notesMasterIdLst>
  <p:sldIdLst>
    <p:sldId id="258" r:id="rId4"/>
    <p:sldId id="310" r:id="rId5"/>
    <p:sldId id="447" r:id="rId6"/>
    <p:sldId id="471" r:id="rId7"/>
    <p:sldId id="452" r:id="rId8"/>
    <p:sldId id="472" r:id="rId9"/>
    <p:sldId id="387" r:id="rId10"/>
    <p:sldId id="388" r:id="rId11"/>
    <p:sldId id="448" r:id="rId12"/>
    <p:sldId id="450" r:id="rId13"/>
    <p:sldId id="451" r:id="rId14"/>
    <p:sldId id="470" r:id="rId15"/>
    <p:sldId id="460" r:id="rId16"/>
    <p:sldId id="465" r:id="rId17"/>
    <p:sldId id="466" r:id="rId18"/>
    <p:sldId id="467" r:id="rId19"/>
    <p:sldId id="468" r:id="rId20"/>
    <p:sldId id="469" r:id="rId21"/>
    <p:sldId id="45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372"/>
    <a:srgbClr val="B01C24"/>
    <a:srgbClr val="93CDDB"/>
    <a:srgbClr val="4F1166"/>
    <a:srgbClr val="B1D068"/>
    <a:srgbClr val="D3E8F0"/>
    <a:srgbClr val="0D3F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51"/>
    <p:restoredTop sz="86989" autoAdjust="0"/>
  </p:normalViewPr>
  <p:slideViewPr>
    <p:cSldViewPr snapToGrid="0" snapToObjects="1">
      <p:cViewPr varScale="1">
        <p:scale>
          <a:sx n="90" d="100"/>
          <a:sy n="90" d="100"/>
        </p:scale>
        <p:origin x="984" y="20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2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4E9020-7CB5-664C-9157-610A18B72A1A}" type="datetimeFigureOut">
              <a:rPr lang="en-US" smtClean="0"/>
              <a:pPr/>
              <a:t>2/26/19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661C4D-38E2-AF47-8EB8-B5E327BF21C8}" type="slidenum">
              <a:rPr lang="en-US" smtClean="0"/>
              <a:pPr/>
              <a:t>‹#›</a:t>
            </a:fld>
            <a:endParaRPr lang="en-US"/>
          </a:p>
        </p:txBody>
      </p:sp>
    </p:spTree>
    <p:extLst>
      <p:ext uri="{BB962C8B-B14F-4D97-AF65-F5344CB8AC3E}">
        <p14:creationId xmlns:p14="http://schemas.microsoft.com/office/powerpoint/2010/main" val="5487993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E661C4D-38E2-AF47-8EB8-B5E327BF21C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661C4D-38E2-AF47-8EB8-B5E327BF21C8}"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991687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p:txBody>
      </p:sp>
      <p:sp>
        <p:nvSpPr>
          <p:cNvPr id="77828" name="Slide Number Placeholder 3"/>
          <p:cNvSpPr>
            <a:spLocks noGrp="1"/>
          </p:cNvSpPr>
          <p:nvPr>
            <p:ph type="sldNum" sz="quarter" idx="5"/>
          </p:nvPr>
        </p:nvSpPr>
        <p:spPr bwMode="auto">
          <a:noFill/>
          <a:ln>
            <a:miter lim="800000"/>
            <a:headEnd/>
            <a:tailEnd/>
          </a:ln>
        </p:spPr>
        <p:txBody>
          <a:bodyPr/>
          <a:lstStyle/>
          <a:p>
            <a:fld id="{FB991E4D-3945-194E-A047-221F0C0A315D}" type="slidenum">
              <a:rPr lang="en-US">
                <a:solidFill>
                  <a:srgbClr val="000000"/>
                </a:solidFill>
                <a:latin typeface="Arial" pitchFamily="-104" charset="0"/>
              </a:rPr>
              <a:pPr/>
              <a:t>2</a:t>
            </a:fld>
            <a:endParaRPr lang="en-US">
              <a:solidFill>
                <a:srgbClr val="000000"/>
              </a:solidFill>
              <a:latin typeface="Arial" pitchFamily="-10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33B1996-06EE-416C-A556-A7ACB1A8997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9906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www.surveillancerepository.org</a:t>
            </a:r>
            <a:r>
              <a:rPr lang="en-US" dirty="0"/>
              <a:t>/national-syndromic-surveillance-program-community-practice-nssp-cop-expert-panel-part-i-leading </a:t>
            </a:r>
          </a:p>
        </p:txBody>
      </p:sp>
      <p:sp>
        <p:nvSpPr>
          <p:cNvPr id="4" name="Slide Number Placeholder 3"/>
          <p:cNvSpPr>
            <a:spLocks noGrp="1"/>
          </p:cNvSpPr>
          <p:nvPr>
            <p:ph type="sldNum" sz="quarter" idx="5"/>
          </p:nvPr>
        </p:nvSpPr>
        <p:spPr/>
        <p:txBody>
          <a:bodyPr/>
          <a:lstStyle/>
          <a:p>
            <a:fld id="{6E661C4D-38E2-AF47-8EB8-B5E327BF21C8}" type="slidenum">
              <a:rPr lang="en-US" smtClean="0"/>
              <a:pPr/>
              <a:t>4</a:t>
            </a:fld>
            <a:endParaRPr lang="en-US"/>
          </a:p>
        </p:txBody>
      </p:sp>
    </p:spTree>
    <p:extLst>
      <p:ext uri="{BB962C8B-B14F-4D97-AF65-F5344CB8AC3E}">
        <p14:creationId xmlns:p14="http://schemas.microsoft.com/office/powerpoint/2010/main" val="4080795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NSSP CoP: https://</a:t>
            </a:r>
            <a:r>
              <a:rPr lang="en-US" dirty="0" err="1"/>
              <a:t>www.healthsurveillance.org</a:t>
            </a:r>
            <a:r>
              <a:rPr lang="en-US" dirty="0"/>
              <a:t>/NSSPCOP</a:t>
            </a:r>
          </a:p>
        </p:txBody>
      </p:sp>
      <p:sp>
        <p:nvSpPr>
          <p:cNvPr id="4" name="Slide Number Placeholder 3"/>
          <p:cNvSpPr>
            <a:spLocks noGrp="1"/>
          </p:cNvSpPr>
          <p:nvPr>
            <p:ph type="sldNum" sz="quarter" idx="10"/>
          </p:nvPr>
        </p:nvSpPr>
        <p:spPr/>
        <p:txBody>
          <a:bodyPr/>
          <a:lstStyle/>
          <a:p>
            <a:pPr>
              <a:defRPr/>
            </a:pPr>
            <a:fld id="{C84D14FF-C944-3142-9BCF-D70A9F508E77}" type="slidenum">
              <a:rPr lang="en-US" smtClean="0"/>
              <a:pPr>
                <a:defRPr/>
              </a:pPr>
              <a:t>7</a:t>
            </a:fld>
            <a:endParaRPr lang="en-US" dirty="0"/>
          </a:p>
        </p:txBody>
      </p:sp>
    </p:spTree>
    <p:extLst>
      <p:ext uri="{BB962C8B-B14F-4D97-AF65-F5344CB8AC3E}">
        <p14:creationId xmlns:p14="http://schemas.microsoft.com/office/powerpoint/2010/main" val="2285682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Profile: https://</a:t>
            </a:r>
            <a:r>
              <a:rPr lang="en-US" dirty="0" err="1"/>
              <a:t>www.healthsurveillance.org</a:t>
            </a:r>
            <a:r>
              <a:rPr lang="en-US" dirty="0"/>
              <a:t>/members/?view=0&amp;id=44007776&amp;pubview=</a:t>
            </a:r>
          </a:p>
        </p:txBody>
      </p:sp>
      <p:sp>
        <p:nvSpPr>
          <p:cNvPr id="4" name="Slide Number Placeholder 3"/>
          <p:cNvSpPr>
            <a:spLocks noGrp="1"/>
          </p:cNvSpPr>
          <p:nvPr>
            <p:ph type="sldNum" sz="quarter" idx="5"/>
          </p:nvPr>
        </p:nvSpPr>
        <p:spPr/>
        <p:txBody>
          <a:bodyPr/>
          <a:lstStyle/>
          <a:p>
            <a:fld id="{6E661C4D-38E2-AF47-8EB8-B5E327BF21C8}" type="slidenum">
              <a:rPr lang="en-US" smtClean="0"/>
              <a:pPr/>
              <a:t>9</a:t>
            </a:fld>
            <a:endParaRPr lang="en-US"/>
          </a:p>
        </p:txBody>
      </p:sp>
    </p:spTree>
    <p:extLst>
      <p:ext uri="{BB962C8B-B14F-4D97-AF65-F5344CB8AC3E}">
        <p14:creationId xmlns:p14="http://schemas.microsoft.com/office/powerpoint/2010/main" val="3504792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Profile: https://</a:t>
            </a:r>
            <a:r>
              <a:rPr lang="en-US" dirty="0" err="1"/>
              <a:t>www.healthsurveillance.org</a:t>
            </a:r>
            <a:r>
              <a:rPr lang="en-US" dirty="0"/>
              <a:t>/members/?id=44007645</a:t>
            </a:r>
          </a:p>
        </p:txBody>
      </p:sp>
      <p:sp>
        <p:nvSpPr>
          <p:cNvPr id="4" name="Slide Number Placeholder 3"/>
          <p:cNvSpPr>
            <a:spLocks noGrp="1"/>
          </p:cNvSpPr>
          <p:nvPr>
            <p:ph type="sldNum" sz="quarter" idx="5"/>
          </p:nvPr>
        </p:nvSpPr>
        <p:spPr/>
        <p:txBody>
          <a:bodyPr/>
          <a:lstStyle/>
          <a:p>
            <a:fld id="{6E661C4D-38E2-AF47-8EB8-B5E327BF21C8}" type="slidenum">
              <a:rPr lang="en-US" smtClean="0"/>
              <a:pPr/>
              <a:t>10</a:t>
            </a:fld>
            <a:endParaRPr lang="en-US"/>
          </a:p>
        </p:txBody>
      </p:sp>
    </p:spTree>
    <p:extLst>
      <p:ext uri="{BB962C8B-B14F-4D97-AF65-F5344CB8AC3E}">
        <p14:creationId xmlns:p14="http://schemas.microsoft.com/office/powerpoint/2010/main" val="1187335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Profile: https://</a:t>
            </a:r>
            <a:r>
              <a:rPr lang="en-US" dirty="0" err="1"/>
              <a:t>www.healthsurveillance.org</a:t>
            </a:r>
            <a:r>
              <a:rPr lang="en-US" dirty="0"/>
              <a:t>/members/?id=44007744</a:t>
            </a:r>
          </a:p>
        </p:txBody>
      </p:sp>
      <p:sp>
        <p:nvSpPr>
          <p:cNvPr id="4" name="Slide Number Placeholder 3"/>
          <p:cNvSpPr>
            <a:spLocks noGrp="1"/>
          </p:cNvSpPr>
          <p:nvPr>
            <p:ph type="sldNum" sz="quarter" idx="5"/>
          </p:nvPr>
        </p:nvSpPr>
        <p:spPr/>
        <p:txBody>
          <a:bodyPr/>
          <a:lstStyle/>
          <a:p>
            <a:fld id="{6E661C4D-38E2-AF47-8EB8-B5E327BF21C8}" type="slidenum">
              <a:rPr lang="en-US" smtClean="0"/>
              <a:pPr/>
              <a:t>11</a:t>
            </a:fld>
            <a:endParaRPr lang="en-US"/>
          </a:p>
        </p:txBody>
      </p:sp>
    </p:spTree>
    <p:extLst>
      <p:ext uri="{BB962C8B-B14F-4D97-AF65-F5344CB8AC3E}">
        <p14:creationId xmlns:p14="http://schemas.microsoft.com/office/powerpoint/2010/main" val="268461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Profile: https://</a:t>
            </a:r>
            <a:r>
              <a:rPr lang="en-US" dirty="0" err="1"/>
              <a:t>www.healthsurveillance.org</a:t>
            </a:r>
            <a:r>
              <a:rPr lang="en-US" dirty="0"/>
              <a:t>/members/?id=44007645</a:t>
            </a:r>
          </a:p>
        </p:txBody>
      </p:sp>
      <p:sp>
        <p:nvSpPr>
          <p:cNvPr id="4" name="Slide Number Placeholder 3"/>
          <p:cNvSpPr>
            <a:spLocks noGrp="1"/>
          </p:cNvSpPr>
          <p:nvPr>
            <p:ph type="sldNum" sz="quarter" idx="5"/>
          </p:nvPr>
        </p:nvSpPr>
        <p:spPr/>
        <p:txBody>
          <a:bodyPr/>
          <a:lstStyle/>
          <a:p>
            <a:fld id="{6E661C4D-38E2-AF47-8EB8-B5E327BF21C8}" type="slidenum">
              <a:rPr lang="en-US" smtClean="0"/>
              <a:pPr/>
              <a:t>12</a:t>
            </a:fld>
            <a:endParaRPr lang="en-US"/>
          </a:p>
        </p:txBody>
      </p:sp>
    </p:spTree>
    <p:extLst>
      <p:ext uri="{BB962C8B-B14F-4D97-AF65-F5344CB8AC3E}">
        <p14:creationId xmlns:p14="http://schemas.microsoft.com/office/powerpoint/2010/main" val="1834432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BA3C67-7D78-8142-9BBB-6CAD072AB0D0}" type="datetimeFigureOut">
              <a:rPr lang="en-US" smtClean="0"/>
              <a:pPr/>
              <a:t>2/26/19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BA3C67-7D78-8142-9BBB-6CAD072AB0D0}" type="datetimeFigureOut">
              <a:rPr lang="en-US" smtClean="0"/>
              <a:pPr/>
              <a:t>2/26/19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BA3C67-7D78-8142-9BBB-6CAD072AB0D0}" type="datetimeFigureOut">
              <a:rPr lang="en-US" smtClean="0"/>
              <a:pPr/>
              <a:t>2/26/19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5192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7"/>
            <a:ext cx="7772400" cy="1470025"/>
          </a:xfrm>
        </p:spPr>
        <p:txBody>
          <a:bodyPr/>
          <a:lstStyle/>
          <a:p>
            <a:r>
              <a:rPr lang="en-CA"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a:t>Click to edit Master subtitle style</a:t>
            </a:r>
            <a:endParaRPr lang="en-US" dirty="0"/>
          </a:p>
        </p:txBody>
      </p:sp>
    </p:spTree>
    <p:extLst>
      <p:ext uri="{BB962C8B-B14F-4D97-AF65-F5344CB8AC3E}">
        <p14:creationId xmlns:p14="http://schemas.microsoft.com/office/powerpoint/2010/main" val="3853614270"/>
      </p:ext>
    </p:extLst>
  </p:cSld>
  <p:clrMapOvr>
    <a:masterClrMapping/>
  </p:clrMapOvr>
  <p:transition spd="slow" advClick="0" advTm="15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CA7664A3-4860-C246-86CF-CF528B6A92D2}" type="datetimeFigureOut">
              <a:rPr lang="en-US">
                <a:solidFill>
                  <a:prstClr val="black"/>
                </a:solidFill>
                <a:latin typeface="Calibri"/>
              </a:rPr>
              <a:pPr>
                <a:defRPr/>
              </a:pPr>
              <a:t>2/26/19</a:t>
            </a:fld>
            <a:endParaRPr lang="en-US">
              <a:solidFill>
                <a:prstClr val="black"/>
              </a:solidFill>
              <a:latin typeface="Calibri"/>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5FAE6EB1-2481-0045-8D32-74B34720A329}"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3687058535"/>
      </p:ext>
    </p:extLst>
  </p:cSld>
  <p:clrMapOvr>
    <a:masterClrMapping/>
  </p:clrMapOvr>
  <p:transition spd="slow" advClick="0" advTm="15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D01A0339-D698-2A48-80E8-9EAAFE81831F}" type="datetimeFigureOut">
              <a:rPr lang="en-US">
                <a:solidFill>
                  <a:prstClr val="black"/>
                </a:solidFill>
                <a:latin typeface="Calibri"/>
              </a:rPr>
              <a:pPr>
                <a:defRPr/>
              </a:pPr>
              <a:t>2/26/19</a:t>
            </a:fld>
            <a:endParaRPr lang="en-US">
              <a:solidFill>
                <a:prstClr val="black"/>
              </a:solidFill>
              <a:latin typeface="Calibri"/>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16B3562E-89A4-D441-AE28-BBF5ED0FAEDA}"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4138553580"/>
      </p:ext>
    </p:extLst>
  </p:cSld>
  <p:clrMapOvr>
    <a:masterClrMapping/>
  </p:clrMapOvr>
  <p:transition spd="slow" advClick="0" advTm="15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30DE035F-3214-3E45-8322-4D61B4FA3E15}" type="datetimeFigureOut">
              <a:rPr lang="en-US">
                <a:solidFill>
                  <a:prstClr val="black"/>
                </a:solidFill>
                <a:latin typeface="Calibri"/>
              </a:rPr>
              <a:pPr>
                <a:defRPr/>
              </a:pPr>
              <a:t>2/26/19</a:t>
            </a:fld>
            <a:endParaRPr lang="en-US">
              <a:solidFill>
                <a:prstClr val="black"/>
              </a:solidFill>
              <a:latin typeface="Calibri"/>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7"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7844BA5E-AA20-D94E-80D9-A7A59BBBBC0B}"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2065246506"/>
      </p:ext>
    </p:extLst>
  </p:cSld>
  <p:clrMapOvr>
    <a:masterClrMapping/>
  </p:clrMapOvr>
  <p:transition spd="slow" advClick="0" advTm="15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7"/>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9" y="1535115"/>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9" y="2174877"/>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B5D259B6-BB04-E240-9A9F-00D68BCD8FCE}" type="datetimeFigureOut">
              <a:rPr lang="en-US">
                <a:solidFill>
                  <a:prstClr val="black"/>
                </a:solidFill>
                <a:latin typeface="Calibri"/>
              </a:rPr>
              <a:pPr>
                <a:defRPr/>
              </a:pPr>
              <a:t>2/26/19</a:t>
            </a:fld>
            <a:endParaRPr lang="en-US">
              <a:solidFill>
                <a:prstClr val="black"/>
              </a:solidFill>
              <a:latin typeface="Calibri"/>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9"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F00167A1-A1DA-1D46-B01A-D687E1DE1A3C}"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2041966361"/>
      </p:ext>
    </p:extLst>
  </p:cSld>
  <p:clrMapOvr>
    <a:masterClrMapping/>
  </p:clrMapOvr>
  <p:transition spd="slow" advClick="0" advTm="15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926D7343-47FF-3645-B38E-482EF2238D9F}" type="datetimeFigureOut">
              <a:rPr lang="en-US">
                <a:solidFill>
                  <a:prstClr val="black"/>
                </a:solidFill>
                <a:latin typeface="Calibri"/>
              </a:rPr>
              <a:pPr>
                <a:defRPr/>
              </a:pPr>
              <a:t>2/26/19</a:t>
            </a:fld>
            <a:endParaRPr lang="en-US">
              <a:solidFill>
                <a:prstClr val="black"/>
              </a:solidFill>
              <a:latin typeface="Calibri"/>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5"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AC35CD88-9F6F-064B-BEB2-BC110A3305A3}"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4247975149"/>
      </p:ext>
    </p:extLst>
  </p:cSld>
  <p:clrMapOvr>
    <a:masterClrMapping/>
  </p:clrMapOvr>
  <p:transition spd="slow" advClick="0" advTm="15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CEFA3634-9097-7544-9103-840797D9A4C2}" type="datetimeFigureOut">
              <a:rPr lang="en-US">
                <a:solidFill>
                  <a:prstClr val="black"/>
                </a:solidFill>
                <a:latin typeface="Calibri"/>
              </a:rPr>
              <a:pPr>
                <a:defRPr/>
              </a:pPr>
              <a:t>2/26/19</a:t>
            </a:fld>
            <a:endParaRPr lang="en-US">
              <a:solidFill>
                <a:prstClr val="black"/>
              </a:solidFill>
              <a:latin typeface="Calibri"/>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4"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3F3C75A4-778C-0A47-B19F-15672292E475}"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373102508"/>
      </p:ext>
    </p:extLst>
  </p:cSld>
  <p:clrMapOvr>
    <a:masterClrMapping/>
  </p:clrMapOvr>
  <p:transition spd="slow" advClick="0" advTm="15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4"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4D62E7FB-8355-C146-8997-BDC64133744A}" type="datetimeFigureOut">
              <a:rPr lang="en-US">
                <a:solidFill>
                  <a:prstClr val="black"/>
                </a:solidFill>
                <a:latin typeface="Calibri"/>
              </a:rPr>
              <a:pPr>
                <a:defRPr/>
              </a:pPr>
              <a:t>2/26/19</a:t>
            </a:fld>
            <a:endParaRPr lang="en-US">
              <a:solidFill>
                <a:prstClr val="black"/>
              </a:solidFill>
              <a:latin typeface="Calibri"/>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7"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631B1308-8A54-7145-A12B-F05718F3F4CF}"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1158417182"/>
      </p:ext>
    </p:extLst>
  </p:cSld>
  <p:clrMapOvr>
    <a:masterClrMapping/>
  </p:clrMapOvr>
  <p:transition spd="slow" advClick="0" advTm="15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BA3C67-7D78-8142-9BBB-6CAD072AB0D0}" type="datetimeFigureOut">
              <a:rPr lang="en-US" smtClean="0"/>
              <a:pPr/>
              <a:t>2/26/19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4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E28B6A70-C7C5-614B-BBE2-3BC2651ACDC2}" type="datetimeFigureOut">
              <a:rPr lang="en-US">
                <a:solidFill>
                  <a:prstClr val="black"/>
                </a:solidFill>
                <a:latin typeface="Calibri"/>
              </a:rPr>
              <a:pPr>
                <a:defRPr/>
              </a:pPr>
              <a:t>2/26/19</a:t>
            </a:fld>
            <a:endParaRPr lang="en-US">
              <a:solidFill>
                <a:prstClr val="black"/>
              </a:solidFill>
              <a:latin typeface="Calibri"/>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7"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81304308-82C4-A947-BCC7-154700BAF201}"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3539477221"/>
      </p:ext>
    </p:extLst>
  </p:cSld>
  <p:clrMapOvr>
    <a:masterClrMapping/>
  </p:clrMapOvr>
  <p:transition spd="slow" advClick="0" advTm="15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BEF2B4AD-B37E-0544-88D0-4BA575E7E903}" type="datetimeFigureOut">
              <a:rPr lang="en-US">
                <a:solidFill>
                  <a:prstClr val="black"/>
                </a:solidFill>
                <a:latin typeface="Calibri"/>
              </a:rPr>
              <a:pPr>
                <a:defRPr/>
              </a:pPr>
              <a:t>2/26/19</a:t>
            </a:fld>
            <a:endParaRPr lang="en-US">
              <a:solidFill>
                <a:prstClr val="black"/>
              </a:solidFill>
              <a:latin typeface="Calibri"/>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A4333C5D-C23A-2440-BF1C-8D36DEA4E2C7}"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1972030167"/>
      </p:ext>
    </p:extLst>
  </p:cSld>
  <p:clrMapOvr>
    <a:masterClrMapping/>
  </p:clrMapOvr>
  <p:transition spd="slow" advClick="0" advTm="15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a:xfrm>
            <a:off x="457200" y="6356352"/>
            <a:ext cx="2133600" cy="365125"/>
          </a:xfrm>
          <a:prstGeom prst="rect">
            <a:avLst/>
          </a:prstGeom>
        </p:spPr>
        <p:txBody>
          <a:bodyPr/>
          <a:lstStyle>
            <a:lvl1pPr>
              <a:defRPr/>
            </a:lvl1pPr>
          </a:lstStyle>
          <a:p>
            <a:pPr>
              <a:defRPr/>
            </a:pPr>
            <a:fld id="{644F342C-3E0E-7145-8B76-4D0CE4E0E67D}" type="datetimeFigureOut">
              <a:rPr lang="en-US">
                <a:solidFill>
                  <a:prstClr val="black"/>
                </a:solidFill>
                <a:latin typeface="Calibri"/>
              </a:rPr>
              <a:pPr>
                <a:defRPr/>
              </a:pPr>
              <a:t>2/26/19</a:t>
            </a:fld>
            <a:endParaRPr lang="en-US">
              <a:solidFill>
                <a:prstClr val="black"/>
              </a:solidFill>
              <a:latin typeface="Calibri"/>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4BACC6">
                  <a:lumMod val="75000"/>
                </a:srgbClr>
              </a:solidFill>
              <a:latin typeface="Calibri"/>
            </a:endParaRPr>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lvl1pPr>
              <a:defRPr/>
            </a:lvl1pPr>
          </a:lstStyle>
          <a:p>
            <a:pPr>
              <a:defRPr/>
            </a:pPr>
            <a:fld id="{0B94D117-838C-344F-B345-747C655E7E42}"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val="2759591725"/>
      </p:ext>
    </p:extLst>
  </p:cSld>
  <p:clrMapOvr>
    <a:masterClrMapping/>
  </p:clrMapOvr>
  <p:transition spd="slow" advClick="0" advTm="15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0D3F5D"/>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Helvetica Neue"/>
                <a:cs typeface="Helvetica Neue"/>
              </a:defRPr>
            </a:lvl1pPr>
            <a:lvl2pPr>
              <a:defRPr>
                <a:latin typeface="Helvetica Neue"/>
                <a:cs typeface="Helvetica Neue"/>
              </a:defRPr>
            </a:lvl2pPr>
            <a:lvl3pPr>
              <a:defRPr>
                <a:latin typeface="Helvetica Neue"/>
                <a:cs typeface="Helvetica Neue"/>
              </a:defRPr>
            </a:lvl3pPr>
            <a:lvl4pPr>
              <a:defRPr>
                <a:latin typeface="Helvetica Neue"/>
                <a:cs typeface="Helvetica Neue"/>
              </a:defRPr>
            </a:lvl4pPr>
            <a:lvl5pPr>
              <a:defRPr>
                <a:latin typeface="Helvetica Neue"/>
                <a:cs typeface="Helvetica Neu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50213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BA3C67-7D78-8142-9BBB-6CAD072AB0D0}" type="datetimeFigureOut">
              <a:rPr lang="en-US" smtClean="0"/>
              <a:pPr/>
              <a:t>2/26/19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BA3C67-7D78-8142-9BBB-6CAD072AB0D0}" type="datetimeFigureOut">
              <a:rPr lang="en-US" smtClean="0"/>
              <a:pPr/>
              <a:t>2/26/19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BA3C67-7D78-8142-9BBB-6CAD072AB0D0}" type="datetimeFigureOut">
              <a:rPr lang="en-US" smtClean="0"/>
              <a:pPr/>
              <a:t>2/26/19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BA3C67-7D78-8142-9BBB-6CAD072AB0D0}" type="datetimeFigureOut">
              <a:rPr lang="en-US" smtClean="0"/>
              <a:pPr/>
              <a:t>2/26/19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A3C67-7D78-8142-9BBB-6CAD072AB0D0}" type="datetimeFigureOut">
              <a:rPr lang="en-US" smtClean="0"/>
              <a:pPr/>
              <a:t>2/26/19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BA3C67-7D78-8142-9BBB-6CAD072AB0D0}" type="datetimeFigureOut">
              <a:rPr lang="en-US" smtClean="0"/>
              <a:pPr/>
              <a:t>2/26/19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BA3C67-7D78-8142-9BBB-6CAD072AB0D0}" type="datetimeFigureOut">
              <a:rPr lang="en-US" smtClean="0"/>
              <a:pPr/>
              <a:t>2/26/19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1CF5A-33F9-E347-885D-6BF592C8E0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6653385"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A3C67-7D78-8142-9BBB-6CAD072AB0D0}" type="datetimeFigureOut">
              <a:rPr lang="en-US" smtClean="0"/>
              <a:pPr/>
              <a:t>2/26/19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1CF5A-33F9-E347-885D-6BF592C8E0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457200" rtl="0" eaLnBrk="1" latinLnBrk="0" hangingPunct="1">
        <a:spcBef>
          <a:spcPct val="0"/>
        </a:spcBef>
        <a:buNone/>
        <a:defRPr sz="4000" kern="1200">
          <a:solidFill>
            <a:srgbClr val="0D3F5D"/>
          </a:solidFill>
          <a:latin typeface="Helvetica Neue"/>
          <a:ea typeface="+mj-ea"/>
          <a:cs typeface="Helvetica Neue"/>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2" y="0"/>
            <a:ext cx="6653213"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dirty="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400">
                <a:solidFill>
                  <a:schemeClr val="accent5">
                    <a:lumMod val="75000"/>
                  </a:schemeClr>
                </a:solidFill>
                <a:latin typeface="+mn-lt"/>
                <a:ea typeface="+mn-ea"/>
                <a:cs typeface="+mn-cs"/>
              </a:defRPr>
            </a:lvl1pPr>
          </a:lstStyle>
          <a:p>
            <a:pPr>
              <a:defRPr/>
            </a:pPr>
            <a:r>
              <a:rPr lang="en-US">
                <a:solidFill>
                  <a:srgbClr val="4BACC6">
                    <a:lumMod val="75000"/>
                  </a:srgbClr>
                </a:solidFill>
                <a:latin typeface="Calibri"/>
              </a:rPr>
              <a:t>www.syndromic.org</a:t>
            </a:r>
          </a:p>
        </p:txBody>
      </p:sp>
    </p:spTree>
    <p:extLst>
      <p:ext uri="{BB962C8B-B14F-4D97-AF65-F5344CB8AC3E}">
        <p14:creationId xmlns:p14="http://schemas.microsoft.com/office/powerpoint/2010/main" val="4194118707"/>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ransition spd="slow" advClick="0" advTm="150"/>
  <p:txStyles>
    <p:titleStyle>
      <a:lvl1pPr algn="l" defTabSz="457200" rtl="0" eaLnBrk="0" fontAlgn="base" hangingPunct="0">
        <a:spcBef>
          <a:spcPct val="0"/>
        </a:spcBef>
        <a:spcAft>
          <a:spcPct val="0"/>
        </a:spcAft>
        <a:defRPr sz="3600" b="1" kern="1200">
          <a:solidFill>
            <a:srgbClr val="0D3F5D"/>
          </a:solidFill>
          <a:latin typeface="+mj-lt"/>
          <a:ea typeface="ＭＳ Ｐゴシック" charset="0"/>
          <a:cs typeface="Helvetica Neue"/>
        </a:defRPr>
      </a:lvl1pPr>
      <a:lvl2pPr algn="l" defTabSz="457200" rtl="0" eaLnBrk="0" fontAlgn="base" hangingPunct="0">
        <a:spcBef>
          <a:spcPct val="0"/>
        </a:spcBef>
        <a:spcAft>
          <a:spcPct val="0"/>
        </a:spcAft>
        <a:defRPr sz="3600" b="1">
          <a:solidFill>
            <a:srgbClr val="0D3F5D"/>
          </a:solidFill>
          <a:latin typeface="Calibri" charset="0"/>
          <a:ea typeface="ＭＳ Ｐゴシック" charset="0"/>
          <a:cs typeface="Helvetica Neue" charset="0"/>
        </a:defRPr>
      </a:lvl2pPr>
      <a:lvl3pPr algn="l" defTabSz="457200" rtl="0" eaLnBrk="0" fontAlgn="base" hangingPunct="0">
        <a:spcBef>
          <a:spcPct val="0"/>
        </a:spcBef>
        <a:spcAft>
          <a:spcPct val="0"/>
        </a:spcAft>
        <a:defRPr sz="3600" b="1">
          <a:solidFill>
            <a:srgbClr val="0D3F5D"/>
          </a:solidFill>
          <a:latin typeface="Calibri" charset="0"/>
          <a:ea typeface="ＭＳ Ｐゴシック" charset="0"/>
          <a:cs typeface="Helvetica Neue" charset="0"/>
        </a:defRPr>
      </a:lvl3pPr>
      <a:lvl4pPr algn="l" defTabSz="457200" rtl="0" eaLnBrk="0" fontAlgn="base" hangingPunct="0">
        <a:spcBef>
          <a:spcPct val="0"/>
        </a:spcBef>
        <a:spcAft>
          <a:spcPct val="0"/>
        </a:spcAft>
        <a:defRPr sz="3600" b="1">
          <a:solidFill>
            <a:srgbClr val="0D3F5D"/>
          </a:solidFill>
          <a:latin typeface="Calibri" charset="0"/>
          <a:ea typeface="ＭＳ Ｐゴシック" charset="0"/>
          <a:cs typeface="Helvetica Neue" charset="0"/>
        </a:defRPr>
      </a:lvl4pPr>
      <a:lvl5pPr algn="l" defTabSz="457200" rtl="0" eaLnBrk="0" fontAlgn="base" hangingPunct="0">
        <a:spcBef>
          <a:spcPct val="0"/>
        </a:spcBef>
        <a:spcAft>
          <a:spcPct val="0"/>
        </a:spcAft>
        <a:defRPr sz="3600" b="1">
          <a:solidFill>
            <a:srgbClr val="0D3F5D"/>
          </a:solidFill>
          <a:latin typeface="Calibri" charset="0"/>
          <a:ea typeface="ＭＳ Ｐゴシック" charset="0"/>
          <a:cs typeface="Helvetica Neue" charset="0"/>
        </a:defRPr>
      </a:lvl5pPr>
      <a:lvl6pPr marL="457200" algn="l" defTabSz="457200" rtl="0" fontAlgn="base">
        <a:spcBef>
          <a:spcPct val="0"/>
        </a:spcBef>
        <a:spcAft>
          <a:spcPct val="0"/>
        </a:spcAft>
        <a:defRPr sz="4000">
          <a:solidFill>
            <a:srgbClr val="0D3F5D"/>
          </a:solidFill>
          <a:latin typeface="Helvetica Neue" charset="0"/>
          <a:ea typeface="ＭＳ Ｐゴシック" charset="0"/>
          <a:cs typeface="Helvetica Neue" charset="0"/>
        </a:defRPr>
      </a:lvl6pPr>
      <a:lvl7pPr marL="914400" algn="l" defTabSz="457200" rtl="0" fontAlgn="base">
        <a:spcBef>
          <a:spcPct val="0"/>
        </a:spcBef>
        <a:spcAft>
          <a:spcPct val="0"/>
        </a:spcAft>
        <a:defRPr sz="4000">
          <a:solidFill>
            <a:srgbClr val="0D3F5D"/>
          </a:solidFill>
          <a:latin typeface="Helvetica Neue" charset="0"/>
          <a:ea typeface="ＭＳ Ｐゴシック" charset="0"/>
          <a:cs typeface="Helvetica Neue" charset="0"/>
        </a:defRPr>
      </a:lvl7pPr>
      <a:lvl8pPr marL="1371600" algn="l" defTabSz="457200" rtl="0" fontAlgn="base">
        <a:spcBef>
          <a:spcPct val="0"/>
        </a:spcBef>
        <a:spcAft>
          <a:spcPct val="0"/>
        </a:spcAft>
        <a:defRPr sz="4000">
          <a:solidFill>
            <a:srgbClr val="0D3F5D"/>
          </a:solidFill>
          <a:latin typeface="Helvetica Neue" charset="0"/>
          <a:ea typeface="ＭＳ Ｐゴシック" charset="0"/>
          <a:cs typeface="Helvetica Neue" charset="0"/>
        </a:defRPr>
      </a:lvl8pPr>
      <a:lvl9pPr marL="1828800" algn="l" defTabSz="457200" rtl="0" fontAlgn="base">
        <a:spcBef>
          <a:spcPct val="0"/>
        </a:spcBef>
        <a:spcAft>
          <a:spcPct val="0"/>
        </a:spcAft>
        <a:defRPr sz="4000">
          <a:solidFill>
            <a:srgbClr val="0D3F5D"/>
          </a:solidFill>
          <a:latin typeface="Helvetica Neue" charset="0"/>
          <a:ea typeface="ＭＳ Ｐゴシック" charset="0"/>
          <a:cs typeface="Helvetica Neue"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j-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j-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j-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j-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j-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26988" y="0"/>
            <a:ext cx="665321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3862591"/>
      </p:ext>
    </p:extLst>
  </p:cSld>
  <p:clrMap bg1="lt1" tx1="dk1" bg2="lt2" tx2="dk2" accent1="accent1" accent2="accent2" accent3="accent3" accent4="accent4" accent5="accent5" accent6="accent6" hlink="hlink" folHlink="folHlink"/>
  <p:sldLayoutIdLst>
    <p:sldLayoutId id="2147483774" r:id="rId1"/>
  </p:sldLayoutIdLst>
  <p:txStyles>
    <p:titleStyle>
      <a:lvl1pPr algn="l" defTabSz="457200" rtl="0" eaLnBrk="0" fontAlgn="base" hangingPunct="0">
        <a:spcBef>
          <a:spcPct val="0"/>
        </a:spcBef>
        <a:spcAft>
          <a:spcPct val="0"/>
        </a:spcAft>
        <a:defRPr sz="3200" b="1" kern="1200">
          <a:solidFill>
            <a:srgbClr val="205372"/>
          </a:solidFill>
          <a:latin typeface="Helvetica Neue"/>
          <a:ea typeface="ＭＳ Ｐゴシック" pitchFamily="-109" charset="-128"/>
          <a:cs typeface="Helvetica Neue"/>
        </a:defRPr>
      </a:lvl1pPr>
      <a:lvl2pPr algn="l" defTabSz="457200" rtl="0" eaLnBrk="0" fontAlgn="base" hangingPunct="0">
        <a:spcBef>
          <a:spcPct val="0"/>
        </a:spcBef>
        <a:spcAft>
          <a:spcPct val="0"/>
        </a:spcAft>
        <a:defRPr sz="3200">
          <a:solidFill>
            <a:srgbClr val="205372"/>
          </a:solidFill>
          <a:latin typeface="Helvetica Neue" pitchFamily="-109" charset="0"/>
          <a:ea typeface="ＭＳ Ｐゴシック" pitchFamily="-109" charset="-128"/>
        </a:defRPr>
      </a:lvl2pPr>
      <a:lvl3pPr algn="l" defTabSz="457200" rtl="0" eaLnBrk="0" fontAlgn="base" hangingPunct="0">
        <a:spcBef>
          <a:spcPct val="0"/>
        </a:spcBef>
        <a:spcAft>
          <a:spcPct val="0"/>
        </a:spcAft>
        <a:defRPr sz="3200">
          <a:solidFill>
            <a:srgbClr val="205372"/>
          </a:solidFill>
          <a:latin typeface="Helvetica Neue" pitchFamily="-109" charset="0"/>
          <a:ea typeface="ＭＳ Ｐゴシック" pitchFamily="-109" charset="-128"/>
        </a:defRPr>
      </a:lvl3pPr>
      <a:lvl4pPr algn="l" defTabSz="457200" rtl="0" eaLnBrk="0" fontAlgn="base" hangingPunct="0">
        <a:spcBef>
          <a:spcPct val="0"/>
        </a:spcBef>
        <a:spcAft>
          <a:spcPct val="0"/>
        </a:spcAft>
        <a:defRPr sz="3200">
          <a:solidFill>
            <a:srgbClr val="205372"/>
          </a:solidFill>
          <a:latin typeface="Helvetica Neue" pitchFamily="-109" charset="0"/>
          <a:ea typeface="ＭＳ Ｐゴシック" pitchFamily="-109" charset="-128"/>
        </a:defRPr>
      </a:lvl4pPr>
      <a:lvl5pPr algn="l" defTabSz="457200" rtl="0" eaLnBrk="0" fontAlgn="base" hangingPunct="0">
        <a:spcBef>
          <a:spcPct val="0"/>
        </a:spcBef>
        <a:spcAft>
          <a:spcPct val="0"/>
        </a:spcAft>
        <a:defRPr sz="3200">
          <a:solidFill>
            <a:srgbClr val="205372"/>
          </a:solidFill>
          <a:latin typeface="Helvetica Neue" pitchFamily="-109" charset="0"/>
          <a:ea typeface="ＭＳ Ｐゴシック" pitchFamily="-109" charset="-128"/>
        </a:defRPr>
      </a:lvl5pPr>
      <a:lvl6pPr marL="457200" algn="l" defTabSz="457200" rtl="0" fontAlgn="base">
        <a:spcBef>
          <a:spcPct val="0"/>
        </a:spcBef>
        <a:spcAft>
          <a:spcPct val="0"/>
        </a:spcAft>
        <a:defRPr sz="3200">
          <a:solidFill>
            <a:srgbClr val="205372"/>
          </a:solidFill>
          <a:latin typeface="Helvetica Neue" pitchFamily="-109" charset="0"/>
          <a:ea typeface="ＭＳ Ｐゴシック" pitchFamily="-109" charset="-128"/>
        </a:defRPr>
      </a:lvl6pPr>
      <a:lvl7pPr marL="914400" algn="l" defTabSz="457200" rtl="0" fontAlgn="base">
        <a:spcBef>
          <a:spcPct val="0"/>
        </a:spcBef>
        <a:spcAft>
          <a:spcPct val="0"/>
        </a:spcAft>
        <a:defRPr sz="3200">
          <a:solidFill>
            <a:srgbClr val="205372"/>
          </a:solidFill>
          <a:latin typeface="Helvetica Neue" pitchFamily="-109" charset="0"/>
          <a:ea typeface="ＭＳ Ｐゴシック" pitchFamily="-109" charset="-128"/>
        </a:defRPr>
      </a:lvl7pPr>
      <a:lvl8pPr marL="1371600" algn="l" defTabSz="457200" rtl="0" fontAlgn="base">
        <a:spcBef>
          <a:spcPct val="0"/>
        </a:spcBef>
        <a:spcAft>
          <a:spcPct val="0"/>
        </a:spcAft>
        <a:defRPr sz="3200">
          <a:solidFill>
            <a:srgbClr val="205372"/>
          </a:solidFill>
          <a:latin typeface="Helvetica Neue" pitchFamily="-109" charset="0"/>
          <a:ea typeface="ＭＳ Ｐゴシック" pitchFamily="-109" charset="-128"/>
        </a:defRPr>
      </a:lvl8pPr>
      <a:lvl9pPr marL="1828800" algn="l" defTabSz="457200" rtl="0" fontAlgn="base">
        <a:spcBef>
          <a:spcPct val="0"/>
        </a:spcBef>
        <a:spcAft>
          <a:spcPct val="0"/>
        </a:spcAft>
        <a:defRPr sz="3200">
          <a:solidFill>
            <a:srgbClr val="205372"/>
          </a:solidFill>
          <a:latin typeface="Helvetica Neue" pitchFamily="-109" charset="0"/>
          <a:ea typeface="ＭＳ Ｐゴシック" pitchFamily="-109" charset="-128"/>
        </a:defRPr>
      </a:lvl9pPr>
    </p:titleStyle>
    <p:bodyStyle>
      <a:lvl1pPr marL="342900" indent="-342900" algn="l" defTabSz="457200" rtl="0" eaLnBrk="0" fontAlgn="base" hangingPunct="0">
        <a:spcBef>
          <a:spcPct val="20000"/>
        </a:spcBef>
        <a:spcAft>
          <a:spcPct val="0"/>
        </a:spcAft>
        <a:buFont typeface="Arial" pitchFamily="-104" charset="0"/>
        <a:buChar char="•"/>
        <a:defRPr sz="3200" kern="1200">
          <a:solidFill>
            <a:schemeClr val="tx1"/>
          </a:solidFill>
          <a:latin typeface="Helvetica Neue"/>
          <a:ea typeface="ＭＳ Ｐゴシック" pitchFamily="-109" charset="-128"/>
          <a:cs typeface="Helvetica Neue"/>
        </a:defRPr>
      </a:lvl1pPr>
      <a:lvl2pPr marL="742950" indent="-285750" algn="l" defTabSz="457200" rtl="0" eaLnBrk="0" fontAlgn="base" hangingPunct="0">
        <a:spcBef>
          <a:spcPct val="20000"/>
        </a:spcBef>
        <a:spcAft>
          <a:spcPct val="0"/>
        </a:spcAft>
        <a:buFont typeface="Arial" pitchFamily="-104" charset="0"/>
        <a:buChar char="–"/>
        <a:defRPr sz="2800" kern="1200">
          <a:solidFill>
            <a:schemeClr val="tx1"/>
          </a:solidFill>
          <a:latin typeface="Helvetica Neue"/>
          <a:ea typeface="ＭＳ Ｐゴシック" pitchFamily="-109" charset="-128"/>
          <a:cs typeface="Helvetica Neue"/>
        </a:defRPr>
      </a:lvl2pPr>
      <a:lvl3pPr marL="1143000" indent="-228600" algn="l" defTabSz="457200" rtl="0" eaLnBrk="0" fontAlgn="base" hangingPunct="0">
        <a:spcBef>
          <a:spcPct val="20000"/>
        </a:spcBef>
        <a:spcAft>
          <a:spcPct val="0"/>
        </a:spcAft>
        <a:buFont typeface="Arial" pitchFamily="-104" charset="0"/>
        <a:buChar char="•"/>
        <a:defRPr sz="2400" kern="1200">
          <a:solidFill>
            <a:schemeClr val="tx1"/>
          </a:solidFill>
          <a:latin typeface="Helvetica Neue"/>
          <a:ea typeface="ＭＳ Ｐゴシック" pitchFamily="-109" charset="-128"/>
          <a:cs typeface="Helvetica Neue"/>
        </a:defRPr>
      </a:lvl3pPr>
      <a:lvl4pPr marL="1600200" indent="-228600" algn="l" defTabSz="457200" rtl="0" eaLnBrk="0" fontAlgn="base" hangingPunct="0">
        <a:spcBef>
          <a:spcPct val="20000"/>
        </a:spcBef>
        <a:spcAft>
          <a:spcPct val="0"/>
        </a:spcAft>
        <a:buFont typeface="Arial" pitchFamily="-104" charset="0"/>
        <a:buChar char="–"/>
        <a:defRPr sz="2000" kern="1200">
          <a:solidFill>
            <a:schemeClr val="tx1"/>
          </a:solidFill>
          <a:latin typeface="Helvetica Neue"/>
          <a:ea typeface="ＭＳ Ｐゴシック" pitchFamily="-109" charset="-128"/>
          <a:cs typeface="Helvetica Neue"/>
        </a:defRPr>
      </a:lvl4pPr>
      <a:lvl5pPr marL="2057400" indent="-228600" algn="l" defTabSz="457200" rtl="0" eaLnBrk="0" fontAlgn="base" hangingPunct="0">
        <a:spcBef>
          <a:spcPct val="20000"/>
        </a:spcBef>
        <a:spcAft>
          <a:spcPct val="0"/>
        </a:spcAft>
        <a:buFont typeface="Arial" pitchFamily="-104" charset="0"/>
        <a:buChar char="»"/>
        <a:defRPr sz="2000" kern="1200">
          <a:solidFill>
            <a:schemeClr val="tx1"/>
          </a:solidFill>
          <a:latin typeface="Helvetica Neue"/>
          <a:ea typeface="ＭＳ Ｐゴシック" pitchFamily="-109" charset="-128"/>
          <a:cs typeface="Helvetica Neu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www.healthsurveillance.org/members/group.aspx?id=190909" TargetMode="External"/><Relationship Id="rId2" Type="http://schemas.openxmlformats.org/officeDocument/2006/relationships/notesSlide" Target="../notesSlides/notesSlide7.xml"/><Relationship Id="rId1" Type="http://schemas.openxmlformats.org/officeDocument/2006/relationships/slideLayout" Target="../slideLayouts/slideLayout23.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hyperlink" Target="https://www.healthsurveillance.org/page/copcommittee" TargetMode="External"/><Relationship Id="rId2" Type="http://schemas.openxmlformats.org/officeDocument/2006/relationships/notesSlide" Target="../notesSlides/notesSlide8.xml"/><Relationship Id="rId1" Type="http://schemas.openxmlformats.org/officeDocument/2006/relationships/slideLayout" Target="../slideLayouts/slideLayout23.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hyperlink" Target="https://www.healthsurveillance.org/page/copcommittee" TargetMode="External"/><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hyperlink" Target="https://www.cdc.gov/phcommunities/resourcekit/references.html#1"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hyperlink" Target="https://www.healthsurveillance.org/members/group.aspx?id=206788" TargetMode="External"/><Relationship Id="rId2" Type="http://schemas.openxmlformats.org/officeDocument/2006/relationships/notesSlide" Target="../notesSlides/notesSlide6.xml"/><Relationship Id="rId1" Type="http://schemas.openxmlformats.org/officeDocument/2006/relationships/slideLayout" Target="../slideLayouts/slideLayout2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90819" y="1459371"/>
            <a:ext cx="8162349" cy="2308324"/>
          </a:xfrm>
          <a:prstGeom prst="rect">
            <a:avLst/>
          </a:prstGeom>
          <a:noFill/>
        </p:spPr>
        <p:txBody>
          <a:bodyPr wrap="square" rtlCol="0">
            <a:spAutoFit/>
          </a:bodyPr>
          <a:lstStyle/>
          <a:p>
            <a:pPr algn="ctr"/>
            <a:r>
              <a:rPr lang="en-US" sz="3600" b="1" dirty="0">
                <a:solidFill>
                  <a:srgbClr val="205372"/>
                </a:solidFill>
              </a:rPr>
              <a:t>National Syndromic Surveillance Program Community of Practice (NSSP CoP) Expert Panel – Part II: </a:t>
            </a:r>
          </a:p>
          <a:p>
            <a:pPr algn="ctr"/>
            <a:r>
              <a:rPr lang="en-US" sz="3600" b="1" dirty="0">
                <a:solidFill>
                  <a:srgbClr val="205372"/>
                </a:solidFill>
              </a:rPr>
              <a:t>Facilitating Groups &amp; Meetings </a:t>
            </a:r>
            <a:endParaRPr lang="en-US" sz="8000" b="1" dirty="0">
              <a:solidFill>
                <a:srgbClr val="205372"/>
              </a:solidFill>
              <a:latin typeface="Arial"/>
              <a:cs typeface="Arial"/>
            </a:endParaRPr>
          </a:p>
        </p:txBody>
      </p:sp>
      <p:sp>
        <p:nvSpPr>
          <p:cNvPr id="9" name="TextBox 8"/>
          <p:cNvSpPr txBox="1"/>
          <p:nvPr/>
        </p:nvSpPr>
        <p:spPr>
          <a:xfrm>
            <a:off x="-1603648" y="2860573"/>
            <a:ext cx="184666" cy="369332"/>
          </a:xfrm>
          <a:prstGeom prst="rect">
            <a:avLst/>
          </a:prstGeom>
          <a:noFill/>
        </p:spPr>
        <p:txBody>
          <a:bodyPr wrap="none" rtlCol="0">
            <a:spAutoFit/>
          </a:bodyPr>
          <a:lstStyle/>
          <a:p>
            <a:endParaRPr lang="en-US"/>
          </a:p>
        </p:txBody>
      </p:sp>
      <p:sp>
        <p:nvSpPr>
          <p:cNvPr id="7" name="TextBox 6"/>
          <p:cNvSpPr txBox="1"/>
          <p:nvPr/>
        </p:nvSpPr>
        <p:spPr>
          <a:xfrm>
            <a:off x="2630967" y="3951041"/>
            <a:ext cx="3882052" cy="523220"/>
          </a:xfrm>
          <a:prstGeom prst="rect">
            <a:avLst/>
          </a:prstGeom>
          <a:noFill/>
        </p:spPr>
        <p:txBody>
          <a:bodyPr wrap="square" rtlCol="0">
            <a:spAutoFit/>
          </a:bodyPr>
          <a:lstStyle/>
          <a:p>
            <a:pPr algn="ctr"/>
            <a:r>
              <a:rPr lang="en-US" sz="2800" b="1" dirty="0">
                <a:solidFill>
                  <a:srgbClr val="4F1166"/>
                </a:solidFill>
                <a:latin typeface="Arial"/>
                <a:cs typeface="Arial"/>
              </a:rPr>
              <a:t>Panelists:</a:t>
            </a:r>
          </a:p>
        </p:txBody>
      </p:sp>
      <p:sp>
        <p:nvSpPr>
          <p:cNvPr id="14" name="TextBox 13"/>
          <p:cNvSpPr txBox="1"/>
          <p:nvPr/>
        </p:nvSpPr>
        <p:spPr>
          <a:xfrm>
            <a:off x="2930345" y="5473997"/>
            <a:ext cx="3283299" cy="461665"/>
          </a:xfrm>
          <a:prstGeom prst="rect">
            <a:avLst/>
          </a:prstGeom>
          <a:noFill/>
        </p:spPr>
        <p:txBody>
          <a:bodyPr wrap="square" rtlCol="0">
            <a:spAutoFit/>
          </a:bodyPr>
          <a:lstStyle/>
          <a:p>
            <a:pPr algn="ctr"/>
            <a:r>
              <a:rPr lang="en-US" sz="2400" b="1" dirty="0">
                <a:solidFill>
                  <a:srgbClr val="B01C24"/>
                </a:solidFill>
                <a:latin typeface="Arial"/>
                <a:cs typeface="Arial"/>
              </a:rPr>
              <a:t>February 26, 2019</a:t>
            </a:r>
          </a:p>
        </p:txBody>
      </p:sp>
      <p:sp>
        <p:nvSpPr>
          <p:cNvPr id="8" name="TextBox 7">
            <a:extLst>
              <a:ext uri="{FF2B5EF4-FFF2-40B4-BE49-F238E27FC236}">
                <a16:creationId xmlns:a16="http://schemas.microsoft.com/office/drawing/2014/main" id="{06D51886-CBAD-4643-86ED-6006799D98A8}"/>
              </a:ext>
            </a:extLst>
          </p:cNvPr>
          <p:cNvSpPr txBox="1">
            <a:spLocks noChangeAspect="1"/>
          </p:cNvSpPr>
          <p:nvPr/>
        </p:nvSpPr>
        <p:spPr>
          <a:xfrm>
            <a:off x="532836" y="4599316"/>
            <a:ext cx="8078314" cy="830997"/>
          </a:xfrm>
          <a:prstGeom prst="rect">
            <a:avLst/>
          </a:prstGeom>
          <a:noFill/>
        </p:spPr>
        <p:txBody>
          <a:bodyPr wrap="square" rtlCol="0">
            <a:spAutoFit/>
          </a:bodyPr>
          <a:lstStyle/>
          <a:p>
            <a:pPr algn="ctr"/>
            <a:r>
              <a:rPr lang="en-US" sz="2400" b="1" dirty="0"/>
              <a:t>Charlie Ishikawa	Eric </a:t>
            </a:r>
            <a:r>
              <a:rPr lang="en-US" sz="2400" b="1" dirty="0" err="1"/>
              <a:t>Bakota</a:t>
            </a:r>
            <a:r>
              <a:rPr lang="en-US" sz="2400" b="1" dirty="0"/>
              <a:t>	</a:t>
            </a:r>
          </a:p>
          <a:p>
            <a:pPr algn="ctr"/>
            <a:r>
              <a:rPr lang="en-US" sz="2400" b="1" dirty="0"/>
              <a:t>Teresa Hamby		Amanda Morse</a:t>
            </a:r>
            <a:endParaRPr lang="en-US" dirty="0"/>
          </a:p>
        </p:txBody>
      </p:sp>
    </p:spTree>
    <p:extLst>
      <p:ext uri="{BB962C8B-B14F-4D97-AF65-F5344CB8AC3E}">
        <p14:creationId xmlns:p14="http://schemas.microsoft.com/office/powerpoint/2010/main" val="3187426631"/>
      </p:ext>
    </p:extLst>
  </p:cSld>
  <p:clrMapOvr>
    <a:masterClrMapping/>
  </p:clrMapOvr>
  <p:transition spd="slow" advClick="0" advTm="15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C068-1A3C-5A4F-A47E-119014F6CBCF}"/>
              </a:ext>
            </a:extLst>
          </p:cNvPr>
          <p:cNvSpPr>
            <a:spLocks noGrp="1"/>
          </p:cNvSpPr>
          <p:nvPr>
            <p:ph type="title"/>
          </p:nvPr>
        </p:nvSpPr>
        <p:spPr/>
        <p:txBody>
          <a:bodyPr/>
          <a:lstStyle/>
          <a:p>
            <a:r>
              <a:rPr lang="en-US" dirty="0"/>
              <a:t>Today’s Panelists</a:t>
            </a:r>
          </a:p>
        </p:txBody>
      </p:sp>
      <p:sp>
        <p:nvSpPr>
          <p:cNvPr id="3" name="Content Placeholder 2">
            <a:extLst>
              <a:ext uri="{FF2B5EF4-FFF2-40B4-BE49-F238E27FC236}">
                <a16:creationId xmlns:a16="http://schemas.microsoft.com/office/drawing/2014/main" id="{E8C84D25-EAC2-534F-84BB-125477A417AB}"/>
              </a:ext>
            </a:extLst>
          </p:cNvPr>
          <p:cNvSpPr>
            <a:spLocks noGrp="1"/>
          </p:cNvSpPr>
          <p:nvPr>
            <p:ph idx="1"/>
          </p:nvPr>
        </p:nvSpPr>
        <p:spPr>
          <a:xfrm>
            <a:off x="3697357" y="1600200"/>
            <a:ext cx="4989443" cy="4525963"/>
          </a:xfrm>
        </p:spPr>
        <p:txBody>
          <a:bodyPr/>
          <a:lstStyle/>
          <a:p>
            <a:pPr marL="0" indent="0">
              <a:buNone/>
            </a:pPr>
            <a:endParaRPr lang="en-US" dirty="0"/>
          </a:p>
          <a:p>
            <a:pPr marL="0" indent="0">
              <a:buNone/>
            </a:pPr>
            <a:endParaRPr lang="en-US" dirty="0"/>
          </a:p>
          <a:p>
            <a:pPr marL="0" indent="0">
              <a:buNone/>
            </a:pPr>
            <a:r>
              <a:rPr lang="en-US" sz="2800" dirty="0"/>
              <a:t>Eric </a:t>
            </a:r>
            <a:r>
              <a:rPr lang="en-US" sz="2800" dirty="0" err="1"/>
              <a:t>Bakota</a:t>
            </a:r>
            <a:endParaRPr lang="en-US" sz="2800" dirty="0"/>
          </a:p>
          <a:p>
            <a:pPr marL="0" indent="0">
              <a:buNone/>
            </a:pPr>
            <a:r>
              <a:rPr lang="en-US" sz="1800" dirty="0"/>
              <a:t>Public Health Analyst</a:t>
            </a:r>
          </a:p>
          <a:p>
            <a:pPr marL="0" indent="0">
              <a:buNone/>
            </a:pPr>
            <a:r>
              <a:rPr lang="en-US" sz="1800" dirty="0"/>
              <a:t>Harris County</a:t>
            </a:r>
          </a:p>
          <a:p>
            <a:pPr marL="0" indent="0">
              <a:buNone/>
            </a:pPr>
            <a:r>
              <a:rPr lang="en-US" sz="1800" dirty="0"/>
              <a:t>Houston, TX</a:t>
            </a:r>
          </a:p>
          <a:p>
            <a:pPr marL="0" indent="0">
              <a:buNone/>
            </a:pPr>
            <a:endParaRPr lang="en-US" sz="1800" dirty="0"/>
          </a:p>
          <a:p>
            <a:pPr marL="0" indent="0">
              <a:buNone/>
            </a:pPr>
            <a:r>
              <a:rPr lang="en-US" sz="1800" dirty="0"/>
              <a:t>2019 ISDS Board of Directors, Co-Treasurer</a:t>
            </a:r>
          </a:p>
          <a:p>
            <a:pPr marL="0" indent="0">
              <a:buNone/>
            </a:pPr>
            <a:r>
              <a:rPr lang="en-US" sz="1800" dirty="0">
                <a:hlinkClick r:id="rId3"/>
              </a:rPr>
              <a:t>R Group for </a:t>
            </a:r>
            <a:r>
              <a:rPr lang="en-US" sz="1800" dirty="0" err="1">
                <a:hlinkClick r:id="rId3"/>
              </a:rPr>
              <a:t>BioSurveillance</a:t>
            </a:r>
            <a:r>
              <a:rPr lang="en-US" sz="1800" dirty="0"/>
              <a:t>, Past Chair</a:t>
            </a:r>
          </a:p>
        </p:txBody>
      </p:sp>
      <p:pic>
        <p:nvPicPr>
          <p:cNvPr id="6" name="Picture 5" descr="A person wearing a suit and tie&#10;&#10;Description automatically generated">
            <a:extLst>
              <a:ext uri="{FF2B5EF4-FFF2-40B4-BE49-F238E27FC236}">
                <a16:creationId xmlns:a16="http://schemas.microsoft.com/office/drawing/2014/main" id="{754887A8-C8FF-F449-A55F-C309FC958CBE}"/>
              </a:ext>
            </a:extLst>
          </p:cNvPr>
          <p:cNvPicPr>
            <a:picLocks noChangeAspect="1"/>
          </p:cNvPicPr>
          <p:nvPr/>
        </p:nvPicPr>
        <p:blipFill>
          <a:blip r:embed="rId4"/>
          <a:stretch>
            <a:fillRect/>
          </a:stretch>
        </p:blipFill>
        <p:spPr>
          <a:xfrm>
            <a:off x="909711" y="2863947"/>
            <a:ext cx="2171114" cy="2713893"/>
          </a:xfrm>
          <a:prstGeom prst="rect">
            <a:avLst/>
          </a:prstGeom>
        </p:spPr>
      </p:pic>
    </p:spTree>
    <p:extLst>
      <p:ext uri="{BB962C8B-B14F-4D97-AF65-F5344CB8AC3E}">
        <p14:creationId xmlns:p14="http://schemas.microsoft.com/office/powerpoint/2010/main" val="2002494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C068-1A3C-5A4F-A47E-119014F6CBCF}"/>
              </a:ext>
            </a:extLst>
          </p:cNvPr>
          <p:cNvSpPr>
            <a:spLocks noGrp="1"/>
          </p:cNvSpPr>
          <p:nvPr>
            <p:ph type="title"/>
          </p:nvPr>
        </p:nvSpPr>
        <p:spPr/>
        <p:txBody>
          <a:bodyPr/>
          <a:lstStyle/>
          <a:p>
            <a:r>
              <a:rPr lang="en-US" dirty="0"/>
              <a:t>Today’s Panelists</a:t>
            </a:r>
          </a:p>
        </p:txBody>
      </p:sp>
      <p:sp>
        <p:nvSpPr>
          <p:cNvPr id="3" name="Content Placeholder 2">
            <a:extLst>
              <a:ext uri="{FF2B5EF4-FFF2-40B4-BE49-F238E27FC236}">
                <a16:creationId xmlns:a16="http://schemas.microsoft.com/office/drawing/2014/main" id="{E8C84D25-EAC2-534F-84BB-125477A417AB}"/>
              </a:ext>
            </a:extLst>
          </p:cNvPr>
          <p:cNvSpPr>
            <a:spLocks noGrp="1"/>
          </p:cNvSpPr>
          <p:nvPr>
            <p:ph idx="1"/>
          </p:nvPr>
        </p:nvSpPr>
        <p:spPr>
          <a:xfrm>
            <a:off x="3697357" y="1600200"/>
            <a:ext cx="4989443" cy="4525963"/>
          </a:xfrm>
        </p:spPr>
        <p:txBody>
          <a:bodyPr/>
          <a:lstStyle/>
          <a:p>
            <a:pPr marL="0" indent="0">
              <a:buNone/>
            </a:pPr>
            <a:endParaRPr lang="en-US" dirty="0"/>
          </a:p>
          <a:p>
            <a:pPr marL="0" indent="0">
              <a:buNone/>
            </a:pPr>
            <a:endParaRPr lang="en-US" dirty="0"/>
          </a:p>
          <a:p>
            <a:pPr marL="0" indent="0">
              <a:buNone/>
            </a:pPr>
            <a:r>
              <a:rPr lang="en-US" sz="2800" dirty="0"/>
              <a:t>Teresa Hamby</a:t>
            </a:r>
          </a:p>
          <a:p>
            <a:pPr marL="0" indent="0">
              <a:buNone/>
            </a:pPr>
            <a:r>
              <a:rPr lang="en-US" sz="1800" dirty="0"/>
              <a:t>Research &amp; Evaluation Analyst</a:t>
            </a:r>
          </a:p>
          <a:p>
            <a:pPr marL="0" indent="0">
              <a:buNone/>
            </a:pPr>
            <a:r>
              <a:rPr lang="en-US" sz="1800" dirty="0"/>
              <a:t>New Jersey Department of Health</a:t>
            </a:r>
          </a:p>
          <a:p>
            <a:pPr marL="0" indent="0">
              <a:buNone/>
            </a:pPr>
            <a:r>
              <a:rPr lang="en-US" sz="1800" dirty="0"/>
              <a:t>Trenton, NJ</a:t>
            </a:r>
          </a:p>
          <a:p>
            <a:pPr marL="0" indent="0">
              <a:buNone/>
            </a:pPr>
            <a:endParaRPr lang="en-US" sz="1800" dirty="0"/>
          </a:p>
          <a:p>
            <a:pPr marL="0" indent="0">
              <a:buNone/>
            </a:pPr>
            <a:r>
              <a:rPr lang="en-US" sz="1800" dirty="0">
                <a:hlinkClick r:id="rId3"/>
              </a:rPr>
              <a:t>NSSP CoP Steering Committee</a:t>
            </a:r>
            <a:r>
              <a:rPr lang="en-US" sz="1800" dirty="0"/>
              <a:t>, Past Deputy Chair</a:t>
            </a:r>
          </a:p>
        </p:txBody>
      </p:sp>
      <p:pic>
        <p:nvPicPr>
          <p:cNvPr id="6" name="Picture 5" descr="A person wearing glasses and smiling at the camera&#10;&#10;Description automatically generated">
            <a:extLst>
              <a:ext uri="{FF2B5EF4-FFF2-40B4-BE49-F238E27FC236}">
                <a16:creationId xmlns:a16="http://schemas.microsoft.com/office/drawing/2014/main" id="{EBEAAD88-4C8B-3546-BFDE-B5A586C514DC}"/>
              </a:ext>
            </a:extLst>
          </p:cNvPr>
          <p:cNvPicPr>
            <a:picLocks noChangeAspect="1"/>
          </p:cNvPicPr>
          <p:nvPr/>
        </p:nvPicPr>
        <p:blipFill>
          <a:blip r:embed="rId4"/>
          <a:stretch>
            <a:fillRect/>
          </a:stretch>
        </p:blipFill>
        <p:spPr>
          <a:xfrm>
            <a:off x="1183737" y="2929694"/>
            <a:ext cx="1687540" cy="2317555"/>
          </a:xfrm>
          <a:prstGeom prst="rect">
            <a:avLst/>
          </a:prstGeom>
        </p:spPr>
      </p:pic>
    </p:spTree>
    <p:extLst>
      <p:ext uri="{BB962C8B-B14F-4D97-AF65-F5344CB8AC3E}">
        <p14:creationId xmlns:p14="http://schemas.microsoft.com/office/powerpoint/2010/main" val="300046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C068-1A3C-5A4F-A47E-119014F6CBCF}"/>
              </a:ext>
            </a:extLst>
          </p:cNvPr>
          <p:cNvSpPr>
            <a:spLocks noGrp="1"/>
          </p:cNvSpPr>
          <p:nvPr>
            <p:ph type="title"/>
          </p:nvPr>
        </p:nvSpPr>
        <p:spPr/>
        <p:txBody>
          <a:bodyPr/>
          <a:lstStyle/>
          <a:p>
            <a:r>
              <a:rPr lang="en-US" dirty="0"/>
              <a:t>Today’s Panelists</a:t>
            </a:r>
          </a:p>
        </p:txBody>
      </p:sp>
      <p:sp>
        <p:nvSpPr>
          <p:cNvPr id="3" name="Content Placeholder 2">
            <a:extLst>
              <a:ext uri="{FF2B5EF4-FFF2-40B4-BE49-F238E27FC236}">
                <a16:creationId xmlns:a16="http://schemas.microsoft.com/office/drawing/2014/main" id="{E8C84D25-EAC2-534F-84BB-125477A417AB}"/>
              </a:ext>
            </a:extLst>
          </p:cNvPr>
          <p:cNvSpPr>
            <a:spLocks noGrp="1"/>
          </p:cNvSpPr>
          <p:nvPr>
            <p:ph idx="1"/>
          </p:nvPr>
        </p:nvSpPr>
        <p:spPr>
          <a:xfrm>
            <a:off x="3697357" y="1600200"/>
            <a:ext cx="4989443" cy="4525963"/>
          </a:xfrm>
        </p:spPr>
        <p:txBody>
          <a:bodyPr/>
          <a:lstStyle/>
          <a:p>
            <a:pPr marL="0" indent="0">
              <a:buNone/>
            </a:pPr>
            <a:endParaRPr lang="en-US" dirty="0"/>
          </a:p>
          <a:p>
            <a:pPr marL="0" indent="0">
              <a:buNone/>
            </a:pPr>
            <a:endParaRPr lang="en-US" dirty="0"/>
          </a:p>
          <a:p>
            <a:pPr marL="0" indent="0">
              <a:buNone/>
            </a:pPr>
            <a:r>
              <a:rPr lang="en-US" sz="2800" dirty="0"/>
              <a:t>Amanda Morse</a:t>
            </a:r>
          </a:p>
          <a:p>
            <a:pPr marL="0" indent="0">
              <a:buNone/>
            </a:pPr>
            <a:r>
              <a:rPr lang="en-US" sz="1800" dirty="0"/>
              <a:t>SyS Outreach &amp; Policy Coordinator</a:t>
            </a:r>
          </a:p>
          <a:p>
            <a:pPr marL="0" indent="0">
              <a:buNone/>
            </a:pPr>
            <a:r>
              <a:rPr lang="en-US" sz="1800" dirty="0"/>
              <a:t>Washington State Department of Health</a:t>
            </a:r>
          </a:p>
          <a:p>
            <a:pPr marL="0" indent="0">
              <a:buNone/>
            </a:pPr>
            <a:r>
              <a:rPr lang="en-US" sz="1800" dirty="0"/>
              <a:t>Shoreline, WA</a:t>
            </a:r>
          </a:p>
          <a:p>
            <a:pPr marL="0" indent="0">
              <a:buNone/>
            </a:pPr>
            <a:endParaRPr lang="en-US" sz="1800" dirty="0"/>
          </a:p>
          <a:p>
            <a:pPr marL="0" indent="0">
              <a:buNone/>
            </a:pPr>
            <a:r>
              <a:rPr lang="en-US" sz="1800" dirty="0">
                <a:hlinkClick r:id="rId3"/>
              </a:rPr>
              <a:t>NSSP CoP Steering Committee</a:t>
            </a:r>
            <a:r>
              <a:rPr lang="en-US" sz="1800" dirty="0"/>
              <a:t>, Deputy Chair</a:t>
            </a:r>
          </a:p>
        </p:txBody>
      </p:sp>
      <p:pic>
        <p:nvPicPr>
          <p:cNvPr id="5" name="Picture 4" descr="A person smiling next to a body of water&#10;&#10;Description automatically generated">
            <a:extLst>
              <a:ext uri="{FF2B5EF4-FFF2-40B4-BE49-F238E27FC236}">
                <a16:creationId xmlns:a16="http://schemas.microsoft.com/office/drawing/2014/main" id="{5DCE5CF3-69D6-874A-928C-53623111DBCE}"/>
              </a:ext>
            </a:extLst>
          </p:cNvPr>
          <p:cNvPicPr>
            <a:picLocks noChangeAspect="1"/>
          </p:cNvPicPr>
          <p:nvPr/>
        </p:nvPicPr>
        <p:blipFill>
          <a:blip r:embed="rId4"/>
          <a:stretch>
            <a:fillRect/>
          </a:stretch>
        </p:blipFill>
        <p:spPr>
          <a:xfrm>
            <a:off x="1148860" y="2728911"/>
            <a:ext cx="1946031" cy="2371725"/>
          </a:xfrm>
          <a:prstGeom prst="rect">
            <a:avLst/>
          </a:prstGeom>
        </p:spPr>
      </p:pic>
    </p:spTree>
    <p:extLst>
      <p:ext uri="{BB962C8B-B14F-4D97-AF65-F5344CB8AC3E}">
        <p14:creationId xmlns:p14="http://schemas.microsoft.com/office/powerpoint/2010/main" val="40587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E925-3134-1949-A0E6-B8FA841C2C5F}"/>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18542B7-4AEE-2E48-B446-81D4D36EA606}"/>
              </a:ext>
            </a:extLst>
          </p:cNvPr>
          <p:cNvSpPr>
            <a:spLocks noGrp="1"/>
          </p:cNvSpPr>
          <p:nvPr>
            <p:ph idx="1"/>
          </p:nvPr>
        </p:nvSpPr>
        <p:spPr>
          <a:xfrm>
            <a:off x="457200" y="1375116"/>
            <a:ext cx="8229600" cy="4525963"/>
          </a:xfrm>
        </p:spPr>
        <p:txBody>
          <a:bodyPr anchor="ctr"/>
          <a:lstStyle/>
          <a:p>
            <a:pPr marL="0" lvl="0" indent="0">
              <a:buNone/>
            </a:pPr>
            <a:r>
              <a:rPr lang="en-US" sz="2800" b="1" dirty="0"/>
              <a:t>What are some of the key responsibilities/tasks involved in being a Chair/Co-Chair (beyond agenda creation and moderating the meeting)?</a:t>
            </a:r>
          </a:p>
        </p:txBody>
      </p:sp>
    </p:spTree>
    <p:extLst>
      <p:ext uri="{BB962C8B-B14F-4D97-AF65-F5344CB8AC3E}">
        <p14:creationId xmlns:p14="http://schemas.microsoft.com/office/powerpoint/2010/main" val="2031582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E925-3134-1949-A0E6-B8FA841C2C5F}"/>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18542B7-4AEE-2E48-B446-81D4D36EA606}"/>
              </a:ext>
            </a:extLst>
          </p:cNvPr>
          <p:cNvSpPr>
            <a:spLocks noGrp="1"/>
          </p:cNvSpPr>
          <p:nvPr>
            <p:ph idx="1"/>
          </p:nvPr>
        </p:nvSpPr>
        <p:spPr>
          <a:xfrm>
            <a:off x="457200" y="1375116"/>
            <a:ext cx="8229600" cy="4525963"/>
          </a:xfrm>
        </p:spPr>
        <p:txBody>
          <a:bodyPr anchor="ctr"/>
          <a:lstStyle/>
          <a:p>
            <a:pPr marL="0" lvl="0" indent="0">
              <a:buNone/>
            </a:pPr>
            <a:r>
              <a:rPr lang="en-US" sz="2800" b="1" dirty="0"/>
              <a:t>What best practices/lessons learned can you share around encouraging engagement among group members both during and outside of meetings?</a:t>
            </a:r>
          </a:p>
        </p:txBody>
      </p:sp>
    </p:spTree>
    <p:extLst>
      <p:ext uri="{BB962C8B-B14F-4D97-AF65-F5344CB8AC3E}">
        <p14:creationId xmlns:p14="http://schemas.microsoft.com/office/powerpoint/2010/main" val="2060847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E925-3134-1949-A0E6-B8FA841C2C5F}"/>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18542B7-4AEE-2E48-B446-81D4D36EA606}"/>
              </a:ext>
            </a:extLst>
          </p:cNvPr>
          <p:cNvSpPr>
            <a:spLocks noGrp="1"/>
          </p:cNvSpPr>
          <p:nvPr>
            <p:ph idx="1"/>
          </p:nvPr>
        </p:nvSpPr>
        <p:spPr>
          <a:xfrm>
            <a:off x="457200" y="1375116"/>
            <a:ext cx="8229600" cy="4525963"/>
          </a:xfrm>
        </p:spPr>
        <p:txBody>
          <a:bodyPr anchor="ctr"/>
          <a:lstStyle/>
          <a:p>
            <a:pPr marL="0" lvl="0" indent="0">
              <a:buNone/>
            </a:pPr>
            <a:r>
              <a:rPr lang="en-US" sz="2800" b="1" dirty="0"/>
              <a:t>What key strategies do you implement to lead group members through the decision making process and to make sure projects continue moving forward?</a:t>
            </a:r>
          </a:p>
        </p:txBody>
      </p:sp>
    </p:spTree>
    <p:extLst>
      <p:ext uri="{BB962C8B-B14F-4D97-AF65-F5344CB8AC3E}">
        <p14:creationId xmlns:p14="http://schemas.microsoft.com/office/powerpoint/2010/main" val="1612572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E925-3134-1949-A0E6-B8FA841C2C5F}"/>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18542B7-4AEE-2E48-B446-81D4D36EA606}"/>
              </a:ext>
            </a:extLst>
          </p:cNvPr>
          <p:cNvSpPr>
            <a:spLocks noGrp="1"/>
          </p:cNvSpPr>
          <p:nvPr>
            <p:ph idx="1"/>
          </p:nvPr>
        </p:nvSpPr>
        <p:spPr>
          <a:xfrm>
            <a:off x="457200" y="1375116"/>
            <a:ext cx="8229600" cy="4525963"/>
          </a:xfrm>
        </p:spPr>
        <p:txBody>
          <a:bodyPr anchor="ctr"/>
          <a:lstStyle/>
          <a:p>
            <a:pPr marL="0" lvl="0" indent="0">
              <a:buNone/>
            </a:pPr>
            <a:r>
              <a:rPr lang="en-US" sz="2800" b="1" dirty="0"/>
              <a:t>What recommendations would you give to someone considering starting a new group? What advice can you provide to help them define the mission and vision of the group?</a:t>
            </a:r>
          </a:p>
        </p:txBody>
      </p:sp>
    </p:spTree>
    <p:extLst>
      <p:ext uri="{BB962C8B-B14F-4D97-AF65-F5344CB8AC3E}">
        <p14:creationId xmlns:p14="http://schemas.microsoft.com/office/powerpoint/2010/main" val="1436044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E925-3134-1949-A0E6-B8FA841C2C5F}"/>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18542B7-4AEE-2E48-B446-81D4D36EA606}"/>
              </a:ext>
            </a:extLst>
          </p:cNvPr>
          <p:cNvSpPr>
            <a:spLocks noGrp="1"/>
          </p:cNvSpPr>
          <p:nvPr>
            <p:ph idx="1"/>
          </p:nvPr>
        </p:nvSpPr>
        <p:spPr>
          <a:xfrm>
            <a:off x="457200" y="1375116"/>
            <a:ext cx="8229600" cy="4525963"/>
          </a:xfrm>
        </p:spPr>
        <p:txBody>
          <a:bodyPr anchor="t"/>
          <a:lstStyle/>
          <a:p>
            <a:pPr marL="0" lvl="0" indent="0">
              <a:buNone/>
            </a:pPr>
            <a:r>
              <a:rPr lang="en-US" sz="2800" b="1" dirty="0"/>
              <a:t>What resources would you recommend to help with meeting/group facilitation, keeping track of project timelines and goals, connecting with group members, etc.?</a:t>
            </a:r>
          </a:p>
          <a:p>
            <a:r>
              <a:rPr lang="en-US" sz="2400" dirty="0"/>
              <a:t>Virtual Meeting Space(s)</a:t>
            </a:r>
          </a:p>
          <a:p>
            <a:r>
              <a:rPr lang="en-US" sz="2400" dirty="0"/>
              <a:t>Easy communications</a:t>
            </a:r>
          </a:p>
          <a:p>
            <a:pPr lvl="1"/>
            <a:r>
              <a:rPr lang="en-US" sz="2400" dirty="0"/>
              <a:t>Shared email accounts among leadership</a:t>
            </a:r>
          </a:p>
          <a:p>
            <a:pPr lvl="1"/>
            <a:r>
              <a:rPr lang="en-US" sz="2400" dirty="0"/>
              <a:t>Online forums, blogs, etc.</a:t>
            </a:r>
          </a:p>
          <a:p>
            <a:r>
              <a:rPr lang="en-US" sz="2400" dirty="0"/>
              <a:t>Project Management Tools</a:t>
            </a:r>
          </a:p>
          <a:p>
            <a:pPr lvl="1"/>
            <a:r>
              <a:rPr lang="en-US" sz="2400" dirty="0"/>
              <a:t>Smartsheet</a:t>
            </a:r>
          </a:p>
          <a:p>
            <a:pPr lvl="1"/>
            <a:r>
              <a:rPr lang="en-US" sz="2400" dirty="0"/>
              <a:t>Basecamp</a:t>
            </a:r>
          </a:p>
          <a:p>
            <a:pPr lvl="2"/>
            <a:endParaRPr lang="en-US" sz="2000" dirty="0"/>
          </a:p>
          <a:p>
            <a:pPr lvl="1"/>
            <a:endParaRPr lang="en-US" sz="2400" dirty="0"/>
          </a:p>
        </p:txBody>
      </p:sp>
    </p:spTree>
    <p:extLst>
      <p:ext uri="{BB962C8B-B14F-4D97-AF65-F5344CB8AC3E}">
        <p14:creationId xmlns:p14="http://schemas.microsoft.com/office/powerpoint/2010/main" val="956123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E925-3134-1949-A0E6-B8FA841C2C5F}"/>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18542B7-4AEE-2E48-B446-81D4D36EA606}"/>
              </a:ext>
            </a:extLst>
          </p:cNvPr>
          <p:cNvSpPr>
            <a:spLocks noGrp="1"/>
          </p:cNvSpPr>
          <p:nvPr>
            <p:ph idx="1"/>
          </p:nvPr>
        </p:nvSpPr>
        <p:spPr>
          <a:xfrm>
            <a:off x="457200" y="1375116"/>
            <a:ext cx="8229600" cy="4525963"/>
          </a:xfrm>
        </p:spPr>
        <p:txBody>
          <a:bodyPr anchor="ctr"/>
          <a:lstStyle/>
          <a:p>
            <a:pPr marL="0" lvl="0" indent="0">
              <a:buNone/>
            </a:pPr>
            <a:r>
              <a:rPr lang="en-US" sz="2800" b="1" dirty="0"/>
              <a:t>Questions and Final Comments</a:t>
            </a:r>
          </a:p>
        </p:txBody>
      </p:sp>
    </p:spTree>
    <p:extLst>
      <p:ext uri="{BB962C8B-B14F-4D97-AF65-F5344CB8AC3E}">
        <p14:creationId xmlns:p14="http://schemas.microsoft.com/office/powerpoint/2010/main" val="2592566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7" descr="Screen Shot 2012-06-13 at 2.23.50 PM (2).png"/>
          <p:cNvPicPr>
            <a:picLocks noGrp="1" noChangeAspect="1"/>
          </p:cNvPicPr>
          <p:nvPr/>
        </p:nvPicPr>
        <p:blipFill>
          <a:blip r:embed="rId3"/>
          <a:srcRect l="61172" t="938" r="1406" b="11250"/>
          <a:stretch>
            <a:fillRect/>
          </a:stretch>
        </p:blipFill>
        <p:spPr>
          <a:xfrm>
            <a:off x="5954891" y="1266389"/>
            <a:ext cx="2966837" cy="4700039"/>
          </a:xfrm>
          <a:prstGeom prst="rect">
            <a:avLst/>
          </a:prstGeom>
          <a:ln>
            <a:solidFill>
              <a:schemeClr val="tx1"/>
            </a:solidFill>
          </a:ln>
        </p:spPr>
      </p:pic>
      <p:sp>
        <p:nvSpPr>
          <p:cNvPr id="5" name="Right Arrow 4"/>
          <p:cNvSpPr/>
          <p:nvPr/>
        </p:nvSpPr>
        <p:spPr>
          <a:xfrm>
            <a:off x="3542888" y="2262435"/>
            <a:ext cx="2623181" cy="193675"/>
          </a:xfrm>
          <a:prstGeom prst="rightArrow">
            <a:avLst>
              <a:gd name="adj1" fmla="val 50000"/>
              <a:gd name="adj2" fmla="val 148831"/>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a:solidFill>
                <a:prstClr val="white"/>
              </a:solidFill>
            </a:endParaRPr>
          </a:p>
        </p:txBody>
      </p:sp>
      <p:sp>
        <p:nvSpPr>
          <p:cNvPr id="6" name="Right Arrow 5"/>
          <p:cNvSpPr/>
          <p:nvPr/>
        </p:nvSpPr>
        <p:spPr>
          <a:xfrm rot="1770020" flipV="1">
            <a:off x="3388148" y="4024539"/>
            <a:ext cx="3372157" cy="259346"/>
          </a:xfrm>
          <a:prstGeom prst="rightArrow">
            <a:avLst>
              <a:gd name="adj1" fmla="val 50000"/>
              <a:gd name="adj2" fmla="val 134604"/>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457200" y="1600200"/>
            <a:ext cx="5209628" cy="4525963"/>
          </a:xfrm>
        </p:spPr>
        <p:txBody>
          <a:bodyPr>
            <a:noAutofit/>
          </a:bodyPr>
          <a:lstStyle/>
          <a:p>
            <a:pPr algn="ctr">
              <a:buNone/>
            </a:pPr>
            <a:r>
              <a:rPr lang="en-US" sz="2000" b="1" u="sng" dirty="0">
                <a:latin typeface="Helvetica Neue"/>
                <a:cs typeface="Helvetica Neue"/>
              </a:rPr>
              <a:t>SEND US YOUR QUESTIONS / TOPICS</a:t>
            </a:r>
          </a:p>
          <a:p>
            <a:endParaRPr lang="en-US" sz="1600" b="1" dirty="0">
              <a:latin typeface="Helvetica Neue"/>
              <a:cs typeface="Helvetica Neue"/>
            </a:endParaRPr>
          </a:p>
          <a:p>
            <a:r>
              <a:rPr lang="en-US" sz="1600" b="1" dirty="0">
                <a:latin typeface="Helvetica Neue"/>
                <a:cs typeface="Helvetica Neue"/>
              </a:rPr>
              <a:t>Raise Your Hand to Speak</a:t>
            </a:r>
            <a:endParaRPr lang="en-US" sz="1600" dirty="0">
              <a:latin typeface="Helvetica Neue"/>
              <a:cs typeface="Helvetica Neue"/>
            </a:endParaRPr>
          </a:p>
          <a:p>
            <a:pPr lvl="1"/>
            <a:r>
              <a:rPr lang="en-US" sz="1200" dirty="0">
                <a:latin typeface="Helvetica Neue"/>
                <a:cs typeface="Helvetica Neue"/>
              </a:rPr>
              <a:t>Click the </a:t>
            </a:r>
            <a:r>
              <a:rPr lang="en-US" sz="1200" b="1" dirty="0">
                <a:latin typeface="Helvetica Neue"/>
                <a:cs typeface="Helvetica Neue"/>
              </a:rPr>
              <a:t>“hand raise” </a:t>
            </a:r>
            <a:r>
              <a:rPr lang="en-US" sz="1200" dirty="0">
                <a:latin typeface="Helvetica Neue"/>
                <a:cs typeface="Helvetica Neue"/>
              </a:rPr>
              <a:t>button</a:t>
            </a:r>
          </a:p>
          <a:p>
            <a:r>
              <a:rPr lang="en-US" sz="1600" b="1" dirty="0">
                <a:latin typeface="Helvetica Neue"/>
                <a:cs typeface="Helvetica Neue"/>
              </a:rPr>
              <a:t>Use the Question Panel</a:t>
            </a:r>
            <a:endParaRPr lang="en-US" sz="1600" dirty="0">
              <a:latin typeface="Helvetica Neue"/>
              <a:cs typeface="Helvetica Neue"/>
            </a:endParaRPr>
          </a:p>
          <a:p>
            <a:pPr lvl="1"/>
            <a:r>
              <a:rPr lang="en-US" sz="1200" dirty="0">
                <a:latin typeface="Helvetica Neue"/>
                <a:cs typeface="Helvetica Neue"/>
              </a:rPr>
              <a:t>Type and then send questions using the question box</a:t>
            </a:r>
          </a:p>
        </p:txBody>
      </p:sp>
      <p:sp>
        <p:nvSpPr>
          <p:cNvPr id="8" name="TextBox 7"/>
          <p:cNvSpPr txBox="1"/>
          <p:nvPr/>
        </p:nvSpPr>
        <p:spPr>
          <a:xfrm>
            <a:off x="121720" y="273913"/>
            <a:ext cx="5371983" cy="584775"/>
          </a:xfrm>
          <a:prstGeom prst="rect">
            <a:avLst/>
          </a:prstGeom>
          <a:noFill/>
        </p:spPr>
        <p:txBody>
          <a:bodyPr wrap="none" rtlCol="0">
            <a:spAutoFit/>
          </a:bodyPr>
          <a:lstStyle/>
          <a:p>
            <a:r>
              <a:rPr lang="en-US" sz="3200" b="1" dirty="0">
                <a:solidFill>
                  <a:srgbClr val="0D3F5D"/>
                </a:solidFill>
                <a:latin typeface="Helvetica Neue" pitchFamily="-104" charset="0"/>
                <a:ea typeface="ＭＳ Ｐゴシック" pitchFamily="-104" charset="-128"/>
                <a:cs typeface="Helvetica Neue"/>
              </a:rPr>
              <a:t>Final Thoughts/Comments</a:t>
            </a:r>
          </a:p>
        </p:txBody>
      </p:sp>
    </p:spTree>
    <p:extLst>
      <p:ext uri="{BB962C8B-B14F-4D97-AF65-F5344CB8AC3E}">
        <p14:creationId xmlns:p14="http://schemas.microsoft.com/office/powerpoint/2010/main" val="167280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217714" y="0"/>
            <a:ext cx="6892871" cy="1143000"/>
          </a:xfrm>
        </p:spPr>
        <p:txBody>
          <a:bodyPr/>
          <a:lstStyle/>
          <a:p>
            <a:pPr eaLnBrk="1" hangingPunct="1"/>
            <a:r>
              <a:rPr lang="en-US" b="1" dirty="0">
                <a:latin typeface="Helvetica Neue" pitchFamily="-104" charset="0"/>
                <a:ea typeface="ＭＳ Ｐゴシック" pitchFamily="-104" charset="-128"/>
              </a:rPr>
              <a:t>Announcements</a:t>
            </a:r>
          </a:p>
        </p:txBody>
      </p:sp>
      <p:sp>
        <p:nvSpPr>
          <p:cNvPr id="5" name="Content Placeholder 2"/>
          <p:cNvSpPr txBox="1">
            <a:spLocks/>
          </p:cNvSpPr>
          <p:nvPr/>
        </p:nvSpPr>
        <p:spPr>
          <a:xfrm>
            <a:off x="457200" y="1335314"/>
            <a:ext cx="8280400" cy="5399314"/>
          </a:xfrm>
          <a:prstGeom prst="rect">
            <a:avLst/>
          </a:prstGeom>
        </p:spPr>
        <p:txBody>
          <a:bodyPr vert="horz" lIns="91440" tIns="45720" rIns="91440" bIns="45720" rtlCol="0">
            <a:normAutofit fontScale="4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200"/>
              </a:spcAft>
              <a:buFont typeface="Arial"/>
              <a:buNone/>
              <a:defRPr/>
            </a:pPr>
            <a:r>
              <a:rPr lang="en-US" sz="5900" b="1" dirty="0">
                <a:solidFill>
                  <a:schemeClr val="tx2"/>
                </a:solidFill>
              </a:rPr>
              <a:t>Upcoming ISDS Events</a:t>
            </a:r>
            <a:r>
              <a:rPr lang="en-US" sz="5100" b="1" dirty="0">
                <a:solidFill>
                  <a:schemeClr val="tx2"/>
                </a:solidFill>
              </a:rPr>
              <a:t>:</a:t>
            </a:r>
          </a:p>
          <a:p>
            <a:pPr>
              <a:buNone/>
              <a:defRPr/>
            </a:pPr>
            <a:r>
              <a:rPr lang="en-US" sz="6000" b="1" dirty="0"/>
              <a:t>R Group for </a:t>
            </a:r>
            <a:r>
              <a:rPr lang="en-US" sz="6000" b="1" dirty="0" err="1"/>
              <a:t>Biosurveillance</a:t>
            </a:r>
            <a:r>
              <a:rPr lang="en-US" sz="6000" b="1" dirty="0"/>
              <a:t> Meeting</a:t>
            </a:r>
          </a:p>
          <a:p>
            <a:pPr>
              <a:buNone/>
              <a:defRPr/>
            </a:pPr>
            <a:r>
              <a:rPr lang="en-US" sz="6000" b="1" dirty="0"/>
              <a:t>	</a:t>
            </a:r>
            <a:r>
              <a:rPr lang="en-US" sz="4800" dirty="0"/>
              <a:t>Thursday, February 28, 1 – 2 pm ET</a:t>
            </a:r>
            <a:endParaRPr lang="en-US" sz="4800" b="1" dirty="0"/>
          </a:p>
          <a:p>
            <a:pPr>
              <a:buNone/>
              <a:defRPr/>
            </a:pPr>
            <a:r>
              <a:rPr lang="en-US" sz="6000" b="1" dirty="0"/>
              <a:t>SPHERR Committee Practice Exchange Call</a:t>
            </a:r>
          </a:p>
          <a:p>
            <a:pPr>
              <a:buNone/>
              <a:defRPr/>
            </a:pPr>
            <a:r>
              <a:rPr lang="en-US" sz="4800" b="1" dirty="0"/>
              <a:t>	</a:t>
            </a:r>
            <a:r>
              <a:rPr lang="en-US" sz="4800" dirty="0"/>
              <a:t>Friday, March 1, 2 – 2:45 pm ET</a:t>
            </a:r>
            <a:endParaRPr lang="en-US" sz="4800" b="1" dirty="0"/>
          </a:p>
          <a:p>
            <a:pPr>
              <a:buNone/>
              <a:defRPr/>
            </a:pPr>
            <a:r>
              <a:rPr lang="en-US" sz="6000" b="1" dirty="0"/>
              <a:t>Syndrome Definition Committee Call</a:t>
            </a:r>
          </a:p>
          <a:p>
            <a:pPr>
              <a:buNone/>
              <a:defRPr/>
            </a:pPr>
            <a:r>
              <a:rPr lang="en-US" sz="4800" b="1" dirty="0"/>
              <a:t>	</a:t>
            </a:r>
            <a:r>
              <a:rPr lang="en-US" sz="4800" dirty="0"/>
              <a:t>Wednesday, March 6, 1 – 2 pm ET</a:t>
            </a:r>
            <a:endParaRPr lang="en-US" sz="6000" b="1" dirty="0"/>
          </a:p>
          <a:p>
            <a:pPr>
              <a:buNone/>
              <a:defRPr/>
            </a:pPr>
            <a:r>
              <a:rPr lang="en-US" sz="6000" b="1" dirty="0"/>
              <a:t>Data Quality Committee Call</a:t>
            </a:r>
          </a:p>
          <a:p>
            <a:pPr>
              <a:buNone/>
              <a:defRPr/>
            </a:pPr>
            <a:r>
              <a:rPr lang="en-US" sz="4800" b="1" dirty="0"/>
              <a:t>	</a:t>
            </a:r>
            <a:r>
              <a:rPr lang="en-US" sz="4800" dirty="0"/>
              <a:t>Friday, March 8, 12 – 1 pm ET</a:t>
            </a:r>
            <a:endParaRPr lang="en-US" sz="4800" b="1" dirty="0"/>
          </a:p>
          <a:p>
            <a:pPr>
              <a:buNone/>
              <a:defRPr/>
            </a:pPr>
            <a:r>
              <a:rPr lang="en-US" sz="6000" b="1" dirty="0">
                <a:solidFill>
                  <a:srgbClr val="4F1166"/>
                </a:solidFill>
              </a:rPr>
              <a:t>Recommendations for Surveillance of EMS Data for Opioid Overdoses</a:t>
            </a:r>
          </a:p>
          <a:p>
            <a:pPr>
              <a:buNone/>
              <a:defRPr/>
            </a:pPr>
            <a:r>
              <a:rPr lang="en-US" sz="6000" b="1" dirty="0"/>
              <a:t>	</a:t>
            </a:r>
            <a:r>
              <a:rPr lang="en-US" sz="4800" b="1" dirty="0"/>
              <a:t>Presenters:</a:t>
            </a:r>
            <a:r>
              <a:rPr lang="en-US" sz="4800" dirty="0"/>
              <a:t> Mike Thompson, Sara </a:t>
            </a:r>
            <a:r>
              <a:rPr lang="en-US" sz="4800" dirty="0" err="1"/>
              <a:t>Cinquegrani</a:t>
            </a:r>
            <a:r>
              <a:rPr lang="en-US" sz="4800" dirty="0"/>
              <a:t> </a:t>
            </a:r>
            <a:r>
              <a:rPr lang="en-US" sz="4800" dirty="0" err="1"/>
              <a:t>Cappiello</a:t>
            </a:r>
            <a:r>
              <a:rPr lang="en-US" sz="4800" dirty="0"/>
              <a:t>, Silvia Verdugo, Todd Stout</a:t>
            </a:r>
            <a:endParaRPr lang="en-US" sz="4800" b="1" dirty="0"/>
          </a:p>
          <a:p>
            <a:pPr>
              <a:buNone/>
              <a:defRPr/>
            </a:pPr>
            <a:r>
              <a:rPr lang="en-US" sz="4800" b="1" dirty="0"/>
              <a:t>	</a:t>
            </a:r>
            <a:r>
              <a:rPr lang="en-US" sz="4800" dirty="0"/>
              <a:t>Thursday, March 21, 2 – 3:30 pm ET -  </a:t>
            </a:r>
            <a:r>
              <a:rPr lang="en-US" sz="4800" b="1" dirty="0">
                <a:solidFill>
                  <a:srgbClr val="FF0000"/>
                </a:solidFill>
              </a:rPr>
              <a:t>RESCHEDULED</a:t>
            </a:r>
          </a:p>
        </p:txBody>
      </p:sp>
    </p:spTree>
    <p:extLst>
      <p:ext uri="{BB962C8B-B14F-4D97-AF65-F5344CB8AC3E}">
        <p14:creationId xmlns:p14="http://schemas.microsoft.com/office/powerpoint/2010/main" val="2504403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953AD15-33F0-8647-9C9D-D6C64C1899B2}"/>
              </a:ext>
            </a:extLst>
          </p:cNvPr>
          <p:cNvSpPr>
            <a:spLocks noGrp="1"/>
          </p:cNvSpPr>
          <p:nvPr>
            <p:ph type="title"/>
          </p:nvPr>
        </p:nvSpPr>
        <p:spPr/>
        <p:txBody>
          <a:bodyPr/>
          <a:lstStyle/>
          <a:p>
            <a:r>
              <a:rPr lang="en-US" dirty="0"/>
              <a:t>2019 ISDS Conference</a:t>
            </a:r>
          </a:p>
        </p:txBody>
      </p:sp>
      <p:sp>
        <p:nvSpPr>
          <p:cNvPr id="5" name="Content Placeholder 4">
            <a:extLst>
              <a:ext uri="{FF2B5EF4-FFF2-40B4-BE49-F238E27FC236}">
                <a16:creationId xmlns:a16="http://schemas.microsoft.com/office/drawing/2014/main" id="{0D3C77DB-16FE-5C42-A64B-1CEF0DFD871B}"/>
              </a:ext>
            </a:extLst>
          </p:cNvPr>
          <p:cNvSpPr>
            <a:spLocks noGrp="1"/>
          </p:cNvSpPr>
          <p:nvPr>
            <p:ph idx="1"/>
          </p:nvPr>
        </p:nvSpPr>
        <p:spPr>
          <a:xfrm>
            <a:off x="457200" y="5084618"/>
            <a:ext cx="8229600" cy="609600"/>
          </a:xfrm>
        </p:spPr>
        <p:txBody>
          <a:bodyPr/>
          <a:lstStyle/>
          <a:p>
            <a:pPr marL="0" indent="0" algn="ctr">
              <a:buNone/>
            </a:pPr>
            <a:r>
              <a:rPr lang="en-US" b="1" dirty="0"/>
              <a:t>Post-Conference Survey Coming Soon!</a:t>
            </a:r>
          </a:p>
        </p:txBody>
      </p:sp>
      <p:pic>
        <p:nvPicPr>
          <p:cNvPr id="7" name="Picture 6">
            <a:extLst>
              <a:ext uri="{FF2B5EF4-FFF2-40B4-BE49-F238E27FC236}">
                <a16:creationId xmlns:a16="http://schemas.microsoft.com/office/drawing/2014/main" id="{F385F506-B60C-9740-A1A8-188126F51B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752600"/>
            <a:ext cx="8229600" cy="2743200"/>
          </a:xfrm>
          <a:prstGeom prst="rect">
            <a:avLst/>
          </a:prstGeom>
        </p:spPr>
      </p:pic>
    </p:spTree>
    <p:extLst>
      <p:ext uri="{BB962C8B-B14F-4D97-AF65-F5344CB8AC3E}">
        <p14:creationId xmlns:p14="http://schemas.microsoft.com/office/powerpoint/2010/main" val="3226175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4FF90-2B5E-4F44-B8E5-B1C7C740180F}"/>
              </a:ext>
            </a:extLst>
          </p:cNvPr>
          <p:cNvSpPr>
            <a:spLocks noGrp="1"/>
          </p:cNvSpPr>
          <p:nvPr>
            <p:ph type="title"/>
          </p:nvPr>
        </p:nvSpPr>
        <p:spPr/>
        <p:txBody>
          <a:bodyPr/>
          <a:lstStyle/>
          <a:p>
            <a:r>
              <a:rPr lang="en-US" dirty="0"/>
              <a:t>NSSP CoP Expert Panel – Part I: Leading Community Groups</a:t>
            </a:r>
          </a:p>
        </p:txBody>
      </p:sp>
      <p:sp>
        <p:nvSpPr>
          <p:cNvPr id="3" name="Content Placeholder 2">
            <a:extLst>
              <a:ext uri="{FF2B5EF4-FFF2-40B4-BE49-F238E27FC236}">
                <a16:creationId xmlns:a16="http://schemas.microsoft.com/office/drawing/2014/main" id="{97B75703-1F17-3B46-A06A-64D87915E286}"/>
              </a:ext>
            </a:extLst>
          </p:cNvPr>
          <p:cNvSpPr>
            <a:spLocks noGrp="1"/>
          </p:cNvSpPr>
          <p:nvPr>
            <p:ph idx="1"/>
          </p:nvPr>
        </p:nvSpPr>
        <p:spPr/>
        <p:txBody>
          <a:bodyPr/>
          <a:lstStyle/>
          <a:p>
            <a:r>
              <a:rPr lang="en-US" sz="1800" b="1" dirty="0"/>
              <a:t>Presented February 13, 2019.</a:t>
            </a:r>
          </a:p>
          <a:p>
            <a:r>
              <a:rPr lang="en-US" sz="2000" dirty="0"/>
              <a:t>In this webinar, we addressed what it means to be a "Chair" and what is involved in terms of leadership. We also discussed how members can build from their experiences and attain the confidence to serve as leaders for their respective community groups.</a:t>
            </a:r>
          </a:p>
          <a:p>
            <a:r>
              <a:rPr lang="en-US" sz="1800" b="1" dirty="0"/>
              <a:t>Panelists</a:t>
            </a:r>
            <a:endParaRPr lang="en-US" sz="1800" dirty="0"/>
          </a:p>
          <a:p>
            <a:pPr lvl="1"/>
            <a:r>
              <a:rPr lang="en-US" sz="1800" dirty="0"/>
              <a:t>Joe Gibson, 2019 ISDS Board of Directors, President</a:t>
            </a:r>
          </a:p>
          <a:p>
            <a:pPr lvl="1"/>
            <a:r>
              <a:rPr lang="en-US" sz="1800" dirty="0"/>
              <a:t>Krystal Collier, NSSP CoP Steering Committee, Chair </a:t>
            </a:r>
          </a:p>
          <a:p>
            <a:pPr lvl="1"/>
            <a:r>
              <a:rPr lang="en-US" sz="1800" dirty="0"/>
              <a:t>Howard </a:t>
            </a:r>
            <a:r>
              <a:rPr lang="en-US" sz="1800" dirty="0" err="1"/>
              <a:t>Burkom</a:t>
            </a:r>
            <a:r>
              <a:rPr lang="en-US" sz="1800" dirty="0"/>
              <a:t>, Research Committee, Chair</a:t>
            </a:r>
          </a:p>
          <a:p>
            <a:r>
              <a:rPr lang="en-US" sz="2000" i="1" dirty="0"/>
              <a:t>We are in this to improve public health and it doesn’t happen unless people step up to make what’s important happen. Don’t think of yourself as stepping up to decide what goes on. Think of yourself as stepping up to link people together to facilitate making things happen.” – Joe Gibson</a:t>
            </a:r>
            <a:endParaRPr lang="en-US" sz="2000" dirty="0"/>
          </a:p>
          <a:p>
            <a:endParaRPr lang="en-US" dirty="0"/>
          </a:p>
        </p:txBody>
      </p:sp>
    </p:spTree>
    <p:extLst>
      <p:ext uri="{BB962C8B-B14F-4D97-AF65-F5344CB8AC3E}">
        <p14:creationId xmlns:p14="http://schemas.microsoft.com/office/powerpoint/2010/main" val="1065872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CE925-3134-1949-A0E6-B8FA841C2C5F}"/>
              </a:ext>
            </a:extLst>
          </p:cNvPr>
          <p:cNvSpPr>
            <a:spLocks noGrp="1"/>
          </p:cNvSpPr>
          <p:nvPr>
            <p:ph type="title"/>
          </p:nvPr>
        </p:nvSpPr>
        <p:spPr/>
        <p:txBody>
          <a:bodyPr/>
          <a:lstStyle/>
          <a:p>
            <a:r>
              <a:rPr lang="en-US" dirty="0"/>
              <a:t>Agenda/Questions</a:t>
            </a:r>
          </a:p>
        </p:txBody>
      </p:sp>
      <p:sp>
        <p:nvSpPr>
          <p:cNvPr id="3" name="Content Placeholder 2">
            <a:extLst>
              <a:ext uri="{FF2B5EF4-FFF2-40B4-BE49-F238E27FC236}">
                <a16:creationId xmlns:a16="http://schemas.microsoft.com/office/drawing/2014/main" id="{018542B7-4AEE-2E48-B446-81D4D36EA606}"/>
              </a:ext>
            </a:extLst>
          </p:cNvPr>
          <p:cNvSpPr>
            <a:spLocks noGrp="1"/>
          </p:cNvSpPr>
          <p:nvPr>
            <p:ph idx="1"/>
          </p:nvPr>
        </p:nvSpPr>
        <p:spPr>
          <a:xfrm>
            <a:off x="457200" y="1375116"/>
            <a:ext cx="8229600" cy="4525963"/>
          </a:xfrm>
        </p:spPr>
        <p:txBody>
          <a:bodyPr/>
          <a:lstStyle/>
          <a:p>
            <a:pPr marL="0" indent="0">
              <a:buNone/>
            </a:pPr>
            <a:r>
              <a:rPr lang="en-US" sz="2000" dirty="0"/>
              <a:t>NSSP CoP Overview &amp; Introductions</a:t>
            </a:r>
          </a:p>
          <a:p>
            <a:pPr marL="457200" lvl="0" indent="-457200">
              <a:buFont typeface="+mj-lt"/>
              <a:buAutoNum type="arabicPeriod"/>
            </a:pPr>
            <a:r>
              <a:rPr lang="en-US" sz="2000" dirty="0"/>
              <a:t>What are some of the key responsibilities/tasks involved in being a Chair/Co-Chair (beyond agenda creation and moderating the meeting)?</a:t>
            </a:r>
          </a:p>
          <a:p>
            <a:pPr marL="457200" lvl="0" indent="-457200">
              <a:buFont typeface="+mj-lt"/>
              <a:buAutoNum type="arabicPeriod"/>
            </a:pPr>
            <a:r>
              <a:rPr lang="en-US" sz="2000" dirty="0"/>
              <a:t>What best practices/lessons learned can you share around encouraging engagement among group members both during and outside of meetings?</a:t>
            </a:r>
          </a:p>
          <a:p>
            <a:pPr marL="457200" lvl="0" indent="-457200">
              <a:buFont typeface="+mj-lt"/>
              <a:buAutoNum type="arabicPeriod"/>
            </a:pPr>
            <a:r>
              <a:rPr lang="en-US" sz="2000" dirty="0"/>
              <a:t>What key strategies do you implement to lead group members through the decision making process and to make sure projects continue moving forward?</a:t>
            </a:r>
          </a:p>
          <a:p>
            <a:pPr marL="457200" lvl="0" indent="-457200">
              <a:buFont typeface="+mj-lt"/>
              <a:buAutoNum type="arabicPeriod"/>
            </a:pPr>
            <a:r>
              <a:rPr lang="en-US" sz="2000" dirty="0"/>
              <a:t>What recommendations would you give to someone considering starting a new group? What advice can you provide to help them define the mission and vision of the group?</a:t>
            </a:r>
          </a:p>
          <a:p>
            <a:pPr marL="457200" lvl="0" indent="-457200">
              <a:buFont typeface="+mj-lt"/>
              <a:buAutoNum type="arabicPeriod"/>
            </a:pPr>
            <a:r>
              <a:rPr lang="en-US" sz="2000" dirty="0"/>
              <a:t>What resources would you recommend to help with meeting/group facilitation, keeping track of project timelines and goals, connecting with group members, etc.?</a:t>
            </a:r>
          </a:p>
        </p:txBody>
      </p:sp>
    </p:spTree>
    <p:extLst>
      <p:ext uri="{BB962C8B-B14F-4D97-AF65-F5344CB8AC3E}">
        <p14:creationId xmlns:p14="http://schemas.microsoft.com/office/powerpoint/2010/main" val="31405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4BE0-ED86-6844-AB1D-A4F16474B2AD}"/>
              </a:ext>
            </a:extLst>
          </p:cNvPr>
          <p:cNvSpPr>
            <a:spLocks noGrp="1"/>
          </p:cNvSpPr>
          <p:nvPr>
            <p:ph type="title"/>
          </p:nvPr>
        </p:nvSpPr>
        <p:spPr/>
        <p:txBody>
          <a:bodyPr/>
          <a:lstStyle/>
          <a:p>
            <a:r>
              <a:rPr lang="en-US" dirty="0"/>
              <a:t>Learning Objectives</a:t>
            </a:r>
          </a:p>
        </p:txBody>
      </p:sp>
      <p:sp>
        <p:nvSpPr>
          <p:cNvPr id="3" name="Content Placeholder 2">
            <a:extLst>
              <a:ext uri="{FF2B5EF4-FFF2-40B4-BE49-F238E27FC236}">
                <a16:creationId xmlns:a16="http://schemas.microsoft.com/office/drawing/2014/main" id="{7FEE1884-EDF6-DD40-B2C3-2EC2855CC470}"/>
              </a:ext>
            </a:extLst>
          </p:cNvPr>
          <p:cNvSpPr>
            <a:spLocks noGrp="1"/>
          </p:cNvSpPr>
          <p:nvPr>
            <p:ph idx="1"/>
          </p:nvPr>
        </p:nvSpPr>
        <p:spPr/>
        <p:txBody>
          <a:bodyPr/>
          <a:lstStyle/>
          <a:p>
            <a:pPr marL="514350" indent="-514350">
              <a:buFont typeface="+mj-lt"/>
              <a:buAutoNum type="arabicPeriod"/>
            </a:pPr>
            <a:r>
              <a:rPr lang="en-US" dirty="0"/>
              <a:t>Describe at least one concrete action you can experiment with to enhance your engagement work.</a:t>
            </a:r>
          </a:p>
          <a:p>
            <a:pPr marL="514350" indent="-514350">
              <a:buFont typeface="+mj-lt"/>
              <a:buAutoNum type="arabicPeriod"/>
            </a:pPr>
            <a:r>
              <a:rPr lang="en-US" dirty="0"/>
              <a:t>Compare and contrast approaches to </a:t>
            </a:r>
            <a:r>
              <a:rPr lang="en-US"/>
              <a:t>engaging communities and members.</a:t>
            </a:r>
          </a:p>
          <a:p>
            <a:pPr marL="514350" indent="-514350">
              <a:buFont typeface="+mj-lt"/>
              <a:buAutoNum type="arabicPeriod"/>
            </a:pPr>
            <a:r>
              <a:rPr lang="en-US" dirty="0"/>
              <a:t>Methods, tools and resources to start your own workgroup/community group</a:t>
            </a:r>
          </a:p>
        </p:txBody>
      </p:sp>
    </p:spTree>
    <p:extLst>
      <p:ext uri="{BB962C8B-B14F-4D97-AF65-F5344CB8AC3E}">
        <p14:creationId xmlns:p14="http://schemas.microsoft.com/office/powerpoint/2010/main" val="4257129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152400"/>
            <a:ext cx="4953000" cy="990600"/>
          </a:xfrm>
        </p:spPr>
        <p:txBody>
          <a:bodyPr>
            <a:normAutofit/>
          </a:bodyPr>
          <a:lstStyle/>
          <a:p>
            <a:r>
              <a:rPr lang="en-US" dirty="0"/>
              <a:t>What is a CoP?</a:t>
            </a:r>
            <a:endParaRPr lang="en-US" dirty="0">
              <a:latin typeface="Helvetica"/>
              <a:cs typeface="Helvetica"/>
            </a:endParaRPr>
          </a:p>
        </p:txBody>
      </p:sp>
      <p:sp>
        <p:nvSpPr>
          <p:cNvPr id="2" name="TextBox 1"/>
          <p:cNvSpPr txBox="1"/>
          <p:nvPr/>
        </p:nvSpPr>
        <p:spPr>
          <a:xfrm>
            <a:off x="457200" y="1479937"/>
            <a:ext cx="8077200" cy="4955203"/>
          </a:xfrm>
          <a:prstGeom prst="rect">
            <a:avLst/>
          </a:prstGeom>
          <a:noFill/>
        </p:spPr>
        <p:txBody>
          <a:bodyPr wrap="square" rtlCol="0">
            <a:spAutoFit/>
          </a:bodyPr>
          <a:lstStyle/>
          <a:p>
            <a:pPr marL="0" indent="0">
              <a:buNone/>
            </a:pPr>
            <a:r>
              <a:rPr lang="en-US" sz="2400" dirty="0"/>
              <a:t>A </a:t>
            </a:r>
            <a:r>
              <a:rPr lang="en-US" sz="2400" b="1" dirty="0">
                <a:solidFill>
                  <a:schemeClr val="tx2"/>
                </a:solidFill>
                <a:latin typeface="Helvetica"/>
              </a:rPr>
              <a:t>Community of Practice (CoP) </a:t>
            </a:r>
            <a:r>
              <a:rPr lang="en-US" sz="2400" dirty="0"/>
              <a:t>is defined as “a group of people who share a concern, a set of problems, or a passion about a topic, and who deepen their knowledge and expertise by interacting on an ongoing basis.</a:t>
            </a:r>
            <a:r>
              <a:rPr lang="en-US" sz="2400" u="sng" baseline="30000" dirty="0">
                <a:hlinkClick r:id="rId3"/>
              </a:rPr>
              <a:t>1</a:t>
            </a:r>
            <a:r>
              <a:rPr lang="en-US" sz="2400" dirty="0"/>
              <a:t>”</a:t>
            </a:r>
          </a:p>
          <a:p>
            <a:pPr marL="0" indent="0">
              <a:buNone/>
            </a:pPr>
            <a:endParaRPr lang="en-US" sz="2000" dirty="0"/>
          </a:p>
          <a:p>
            <a:pPr marL="0" indent="0">
              <a:buNone/>
            </a:pPr>
            <a:r>
              <a:rPr lang="en-US" sz="2000" dirty="0"/>
              <a:t>The three distinct elements that comprise a CoP are:</a:t>
            </a:r>
          </a:p>
          <a:p>
            <a:pPr marL="342900" indent="-342900">
              <a:buAutoNum type="arabicPeriod"/>
            </a:pPr>
            <a:r>
              <a:rPr lang="en-US" sz="2000" dirty="0"/>
              <a:t>A </a:t>
            </a:r>
            <a:r>
              <a:rPr lang="en-US" sz="2000" b="1" i="1" dirty="0">
                <a:solidFill>
                  <a:schemeClr val="tx2"/>
                </a:solidFill>
              </a:rPr>
              <a:t>community</a:t>
            </a:r>
            <a:r>
              <a:rPr lang="en-US" sz="2000" dirty="0"/>
              <a:t> that enables interaction (such as discussions, collaborative activities, and relationship building); </a:t>
            </a:r>
          </a:p>
          <a:p>
            <a:pPr marL="342900" indent="-342900">
              <a:buAutoNum type="arabicPeriod"/>
            </a:pPr>
            <a:r>
              <a:rPr lang="en-US" sz="2000" dirty="0"/>
              <a:t>A shared </a:t>
            </a:r>
            <a:r>
              <a:rPr lang="en-US" sz="2000" b="1" i="1" dirty="0">
                <a:solidFill>
                  <a:schemeClr val="tx2"/>
                </a:solidFill>
              </a:rPr>
              <a:t>domain</a:t>
            </a:r>
            <a:r>
              <a:rPr lang="en-US" sz="2000" dirty="0"/>
              <a:t> of interest (such as such as syndromic surveillance); </a:t>
            </a:r>
          </a:p>
          <a:p>
            <a:pPr marL="342900" indent="-342900">
              <a:buAutoNum type="arabicPeriod"/>
            </a:pPr>
            <a:r>
              <a:rPr lang="en-US" sz="2000" dirty="0"/>
              <a:t>A shared </a:t>
            </a:r>
            <a:r>
              <a:rPr lang="en-US" sz="2000" b="1" i="1" dirty="0">
                <a:solidFill>
                  <a:schemeClr val="tx2"/>
                </a:solidFill>
              </a:rPr>
              <a:t>practice</a:t>
            </a:r>
            <a:r>
              <a:rPr lang="en-US" sz="2000" dirty="0"/>
              <a:t> of experiences, stories, tools, and ways of addressing recurring problems </a:t>
            </a:r>
          </a:p>
          <a:p>
            <a:pPr marL="342900" indent="-342900">
              <a:buAutoNum type="arabicPeriod"/>
            </a:pPr>
            <a:endParaRPr lang="en-US" sz="2000" dirty="0"/>
          </a:p>
          <a:p>
            <a:r>
              <a:rPr lang="en-US" sz="2000" dirty="0"/>
              <a:t>This approach enables public health professionals to grow and mature while focusing on efforts to share knowledge and solve problems.</a:t>
            </a:r>
          </a:p>
        </p:txBody>
      </p:sp>
    </p:spTree>
    <p:extLst>
      <p:ext uri="{BB962C8B-B14F-4D97-AF65-F5344CB8AC3E}">
        <p14:creationId xmlns:p14="http://schemas.microsoft.com/office/powerpoint/2010/main" val="3613379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A4F5D-11DF-CF4D-9CD4-C22C8EDD18F0}"/>
              </a:ext>
            </a:extLst>
          </p:cNvPr>
          <p:cNvSpPr>
            <a:spLocks noGrp="1"/>
          </p:cNvSpPr>
          <p:nvPr>
            <p:ph type="title"/>
          </p:nvPr>
        </p:nvSpPr>
        <p:spPr/>
        <p:txBody>
          <a:bodyPr/>
          <a:lstStyle/>
          <a:p>
            <a:r>
              <a:rPr lang="en-US" dirty="0"/>
              <a:t>NSSP</a:t>
            </a:r>
            <a:br>
              <a:rPr lang="en-US" dirty="0"/>
            </a:br>
            <a:r>
              <a:rPr lang="en-US" dirty="0"/>
              <a:t>Community of Practice</a:t>
            </a:r>
          </a:p>
        </p:txBody>
      </p:sp>
      <p:sp>
        <p:nvSpPr>
          <p:cNvPr id="3" name="Content Placeholder 2">
            <a:extLst>
              <a:ext uri="{FF2B5EF4-FFF2-40B4-BE49-F238E27FC236}">
                <a16:creationId xmlns:a16="http://schemas.microsoft.com/office/drawing/2014/main" id="{FFF45616-35BF-4C4B-A10B-BA2179F0C22E}"/>
              </a:ext>
            </a:extLst>
          </p:cNvPr>
          <p:cNvSpPr>
            <a:spLocks noGrp="1"/>
          </p:cNvSpPr>
          <p:nvPr>
            <p:ph idx="1"/>
          </p:nvPr>
        </p:nvSpPr>
        <p:spPr/>
        <p:txBody>
          <a:bodyPr/>
          <a:lstStyle/>
          <a:p>
            <a:pPr marL="0" indent="0">
              <a:spcBef>
                <a:spcPct val="0"/>
              </a:spcBef>
              <a:spcAft>
                <a:spcPts val="1000"/>
              </a:spcAft>
              <a:buNone/>
            </a:pPr>
            <a:r>
              <a:rPr lang="en-US" sz="2800" b="1" dirty="0">
                <a:solidFill>
                  <a:schemeClr val="tx2"/>
                </a:solidFill>
                <a:latin typeface="Helvetica"/>
              </a:rPr>
              <a:t>Mission: </a:t>
            </a:r>
          </a:p>
          <a:p>
            <a:pPr marL="0" indent="0">
              <a:spcBef>
                <a:spcPct val="0"/>
              </a:spcBef>
              <a:spcAft>
                <a:spcPts val="1000"/>
              </a:spcAft>
              <a:buNone/>
            </a:pPr>
            <a:r>
              <a:rPr lang="en-US" sz="2400" dirty="0"/>
              <a:t>The NSSP CoP serves the needs and interests of the Syndromic Surveillance (SyS) community through </a:t>
            </a:r>
            <a:r>
              <a:rPr lang="en-US" sz="2400" b="1" dirty="0">
                <a:solidFill>
                  <a:schemeClr val="tx2"/>
                </a:solidFill>
              </a:rPr>
              <a:t>leveraging the expertise and resources of its members</a:t>
            </a:r>
            <a:r>
              <a:rPr lang="en-US" sz="2400" dirty="0"/>
              <a:t> and </a:t>
            </a:r>
            <a:r>
              <a:rPr lang="en-US" sz="2400" b="1" dirty="0">
                <a:solidFill>
                  <a:schemeClr val="tx2"/>
                </a:solidFill>
              </a:rPr>
              <a:t>strengthens health surveillance capabilities nationwide</a:t>
            </a:r>
            <a:r>
              <a:rPr lang="en-US" sz="2400" dirty="0"/>
              <a:t> by advancing SyS practice and the utilization of SyS platforms (including the NSSP BioSense Platform).</a:t>
            </a:r>
          </a:p>
          <a:p>
            <a:pPr marL="0" indent="0">
              <a:spcBef>
                <a:spcPct val="0"/>
              </a:spcBef>
              <a:spcAft>
                <a:spcPts val="1000"/>
              </a:spcAft>
              <a:buNone/>
            </a:pPr>
            <a:endParaRPr lang="en-US" sz="2400" dirty="0"/>
          </a:p>
          <a:p>
            <a:pPr marL="0" indent="0">
              <a:spcBef>
                <a:spcPct val="0"/>
              </a:spcBef>
              <a:spcAft>
                <a:spcPts val="1000"/>
              </a:spcAft>
              <a:buNone/>
            </a:pPr>
            <a:r>
              <a:rPr lang="en-US" sz="2400" i="1" dirty="0"/>
              <a:t>“It can be very rewarding and you can do so much more when you are connected to people who have complementary skills and connections.” – Howard </a:t>
            </a:r>
            <a:r>
              <a:rPr lang="en-US" sz="2400" i="1" dirty="0" err="1"/>
              <a:t>Burkom</a:t>
            </a:r>
            <a:endParaRPr lang="en-US" sz="2400" dirty="0"/>
          </a:p>
          <a:p>
            <a:pPr marL="0" indent="0">
              <a:spcBef>
                <a:spcPct val="0"/>
              </a:spcBef>
              <a:spcAft>
                <a:spcPts val="1000"/>
              </a:spcAft>
              <a:buNone/>
            </a:pPr>
            <a:r>
              <a:rPr lang="en-US" sz="2400" dirty="0"/>
              <a:t> </a:t>
            </a:r>
          </a:p>
        </p:txBody>
      </p:sp>
    </p:spTree>
    <p:extLst>
      <p:ext uri="{BB962C8B-B14F-4D97-AF65-F5344CB8AC3E}">
        <p14:creationId xmlns:p14="http://schemas.microsoft.com/office/powerpoint/2010/main" val="978279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C068-1A3C-5A4F-A47E-119014F6CBCF}"/>
              </a:ext>
            </a:extLst>
          </p:cNvPr>
          <p:cNvSpPr>
            <a:spLocks noGrp="1"/>
          </p:cNvSpPr>
          <p:nvPr>
            <p:ph type="title"/>
          </p:nvPr>
        </p:nvSpPr>
        <p:spPr/>
        <p:txBody>
          <a:bodyPr/>
          <a:lstStyle/>
          <a:p>
            <a:r>
              <a:rPr lang="en-US" dirty="0"/>
              <a:t>Today’s Panelists</a:t>
            </a:r>
          </a:p>
        </p:txBody>
      </p:sp>
      <p:sp>
        <p:nvSpPr>
          <p:cNvPr id="3" name="Content Placeholder 2">
            <a:extLst>
              <a:ext uri="{FF2B5EF4-FFF2-40B4-BE49-F238E27FC236}">
                <a16:creationId xmlns:a16="http://schemas.microsoft.com/office/drawing/2014/main" id="{E8C84D25-EAC2-534F-84BB-125477A417AB}"/>
              </a:ext>
            </a:extLst>
          </p:cNvPr>
          <p:cNvSpPr>
            <a:spLocks noGrp="1"/>
          </p:cNvSpPr>
          <p:nvPr>
            <p:ph idx="1"/>
          </p:nvPr>
        </p:nvSpPr>
        <p:spPr>
          <a:xfrm>
            <a:off x="3697357" y="1600200"/>
            <a:ext cx="4989443" cy="4525963"/>
          </a:xfrm>
        </p:spPr>
        <p:txBody>
          <a:bodyPr/>
          <a:lstStyle/>
          <a:p>
            <a:pPr marL="0" indent="0">
              <a:buNone/>
            </a:pPr>
            <a:endParaRPr lang="en-US" dirty="0"/>
          </a:p>
          <a:p>
            <a:pPr marL="0" indent="0">
              <a:buNone/>
            </a:pPr>
            <a:endParaRPr lang="en-US" dirty="0"/>
          </a:p>
          <a:p>
            <a:pPr marL="0" indent="0">
              <a:buNone/>
            </a:pPr>
            <a:r>
              <a:rPr lang="en-US" sz="2800" dirty="0"/>
              <a:t>Charles Ishikawa</a:t>
            </a:r>
          </a:p>
          <a:p>
            <a:pPr marL="0" indent="0">
              <a:buNone/>
            </a:pPr>
            <a:r>
              <a:rPr lang="en-US" sz="1800" dirty="0"/>
              <a:t>President</a:t>
            </a:r>
          </a:p>
          <a:p>
            <a:pPr marL="0" indent="0">
              <a:buNone/>
            </a:pPr>
            <a:r>
              <a:rPr lang="en-US" sz="1800" dirty="0" err="1"/>
              <a:t>Kahuina</a:t>
            </a:r>
            <a:r>
              <a:rPr lang="en-US" sz="1800" dirty="0"/>
              <a:t> Consulting</a:t>
            </a:r>
          </a:p>
          <a:p>
            <a:pPr marL="0" indent="0">
              <a:buNone/>
            </a:pPr>
            <a:endParaRPr lang="en-US" sz="1800" dirty="0"/>
          </a:p>
          <a:p>
            <a:pPr marL="0" indent="0">
              <a:buNone/>
            </a:pPr>
            <a:r>
              <a:rPr lang="en-US" sz="1800" dirty="0">
                <a:hlinkClick r:id="rId3"/>
              </a:rPr>
              <a:t>Syndromic Surveillance and Public Health Emergency Preparedness, Response and Recovery Committee (SPHERR)</a:t>
            </a:r>
            <a:r>
              <a:rPr lang="en-US" sz="1800" dirty="0"/>
              <a:t>, Co-Chair</a:t>
            </a:r>
          </a:p>
        </p:txBody>
      </p:sp>
      <p:pic>
        <p:nvPicPr>
          <p:cNvPr id="5" name="Picture 4" descr="A person smiling for the camera&#10;&#10;Description automatically generated">
            <a:extLst>
              <a:ext uri="{FF2B5EF4-FFF2-40B4-BE49-F238E27FC236}">
                <a16:creationId xmlns:a16="http://schemas.microsoft.com/office/drawing/2014/main" id="{EF73ED04-50C1-FD4B-B02E-BFF2EDDB6E4C}"/>
              </a:ext>
            </a:extLst>
          </p:cNvPr>
          <p:cNvPicPr>
            <a:picLocks noChangeAspect="1"/>
          </p:cNvPicPr>
          <p:nvPr/>
        </p:nvPicPr>
        <p:blipFill>
          <a:blip r:embed="rId4"/>
          <a:stretch>
            <a:fillRect/>
          </a:stretch>
        </p:blipFill>
        <p:spPr>
          <a:xfrm>
            <a:off x="825304" y="2931940"/>
            <a:ext cx="2466535" cy="2466535"/>
          </a:xfrm>
          <a:prstGeom prst="rect">
            <a:avLst/>
          </a:prstGeom>
        </p:spPr>
      </p:pic>
    </p:spTree>
    <p:extLst>
      <p:ext uri="{BB962C8B-B14F-4D97-AF65-F5344CB8AC3E}">
        <p14:creationId xmlns:p14="http://schemas.microsoft.com/office/powerpoint/2010/main" val="1017079079"/>
      </p:ext>
    </p:extLst>
  </p:cSld>
  <p:clrMapOvr>
    <a:masterClrMapping/>
  </p:clrMapOvr>
</p:sld>
</file>

<file path=ppt/theme/theme1.xml><?xml version="1.0" encoding="utf-8"?>
<a:theme xmlns:a="http://schemas.openxmlformats.org/drawingml/2006/main" name="ISD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ISD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ISDS.potx</Template>
  <TotalTime>40454</TotalTime>
  <Words>848</Words>
  <Application>Microsoft Macintosh PowerPoint</Application>
  <PresentationFormat>On-screen Show (4:3)</PresentationFormat>
  <Paragraphs>133</Paragraphs>
  <Slides>19</Slides>
  <Notes>10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Arial</vt:lpstr>
      <vt:lpstr>Calibri</vt:lpstr>
      <vt:lpstr>Helvetica</vt:lpstr>
      <vt:lpstr>Helvetica Neue</vt:lpstr>
      <vt:lpstr>ISDS</vt:lpstr>
      <vt:lpstr>Office Theme</vt:lpstr>
      <vt:lpstr>1_ISDS</vt:lpstr>
      <vt:lpstr>PowerPoint Presentation</vt:lpstr>
      <vt:lpstr>Announcements</vt:lpstr>
      <vt:lpstr>2019 ISDS Conference</vt:lpstr>
      <vt:lpstr>NSSP CoP Expert Panel – Part I: Leading Community Groups</vt:lpstr>
      <vt:lpstr>Agenda/Questions</vt:lpstr>
      <vt:lpstr>Learning Objectives</vt:lpstr>
      <vt:lpstr>What is a CoP?</vt:lpstr>
      <vt:lpstr>NSSP Community of Practice</vt:lpstr>
      <vt:lpstr>Today’s Panelists</vt:lpstr>
      <vt:lpstr>Today’s Panelists</vt:lpstr>
      <vt:lpstr>Today’s Panelists</vt:lpstr>
      <vt:lpstr>Today’s Panelists</vt:lpstr>
      <vt:lpstr>Questions</vt:lpstr>
      <vt:lpstr>Questions</vt:lpstr>
      <vt:lpstr>Questions</vt:lpstr>
      <vt:lpstr>Questions</vt:lpstr>
      <vt:lpstr>Questions</vt:lpstr>
      <vt:lpstr>Questions</vt:lpstr>
      <vt:lpstr>PowerPoint Presentation</vt:lpstr>
    </vt:vector>
  </TitlesOfParts>
  <Company>McGill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ISDS 2009</dc:title>
  <dc:creator>David Buckeridge</dc:creator>
  <cp:lastModifiedBy>Emilie Lamb</cp:lastModifiedBy>
  <cp:revision>471</cp:revision>
  <cp:lastPrinted>2014-01-21T17:50:36Z</cp:lastPrinted>
  <dcterms:created xsi:type="dcterms:W3CDTF">2015-07-28T14:36:40Z</dcterms:created>
  <dcterms:modified xsi:type="dcterms:W3CDTF">2019-02-26T20:36:57Z</dcterms:modified>
</cp:coreProperties>
</file>