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  <p:sldMasterId id="2147483761" r:id="rId2"/>
  </p:sldMasterIdLst>
  <p:notesMasterIdLst>
    <p:notesMasterId r:id="rId19"/>
  </p:notesMasterIdLst>
  <p:sldIdLst>
    <p:sldId id="258" r:id="rId3"/>
    <p:sldId id="290" r:id="rId4"/>
    <p:sldId id="310" r:id="rId5"/>
    <p:sldId id="311" r:id="rId6"/>
    <p:sldId id="328" r:id="rId7"/>
    <p:sldId id="312" r:id="rId8"/>
    <p:sldId id="313" r:id="rId9"/>
    <p:sldId id="329" r:id="rId10"/>
    <p:sldId id="330" r:id="rId11"/>
    <p:sldId id="319" r:id="rId12"/>
    <p:sldId id="320" r:id="rId13"/>
    <p:sldId id="322" r:id="rId14"/>
    <p:sldId id="323" r:id="rId15"/>
    <p:sldId id="324" r:id="rId16"/>
    <p:sldId id="331" r:id="rId17"/>
    <p:sldId id="32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166"/>
    <a:srgbClr val="0D3F5D"/>
    <a:srgbClr val="B1D068"/>
    <a:srgbClr val="93CDDB"/>
    <a:srgbClr val="205372"/>
    <a:srgbClr val="D3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85170" autoAdjust="0"/>
  </p:normalViewPr>
  <p:slideViewPr>
    <p:cSldViewPr snapToGrid="0" snapToObjects="1">
      <p:cViewPr>
        <p:scale>
          <a:sx n="60" d="100"/>
          <a:sy n="60" d="100"/>
        </p:scale>
        <p:origin x="-210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9020-7CB5-664C-9157-610A18B72A1A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61C4D-38E2-AF47-8EB8-B5E327BF2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1C4D-38E2-AF47-8EB8-B5E327BF21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Takeaways:</a:t>
            </a:r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 Use case can be broad or specific; involve one or many health departments/regions</a:t>
            </a:r>
          </a:p>
          <a:p>
            <a:endParaRPr lang="en-US" baseline="0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Give opportunity for feedback from participants</a:t>
            </a: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11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Add research priority graphic (last years</a:t>
            </a:r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 round table abstract)</a:t>
            </a: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Include</a:t>
            </a:r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 link to paper</a:t>
            </a: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Testing</a:t>
            </a:r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 idea of looking at forums</a:t>
            </a: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Not looking at closed regional forums, but if forum</a:t>
            </a:r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 admins think it would be appropriate then we could look at these as well</a:t>
            </a: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Connecting with developer</a:t>
            </a:r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s – how to develop network; if you know of developers we can connect to…</a:t>
            </a: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15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04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04" charset="-128"/>
                <a:cs typeface="ＭＳ Ｐゴシック" pitchFamily="-104" charset="-128"/>
              </a:rPr>
              <a:t>Connecting with developer</a:t>
            </a:r>
            <a:r>
              <a:rPr lang="en-US" baseline="0" dirty="0" smtClean="0">
                <a:ea typeface="ＭＳ Ｐゴシック" pitchFamily="-104" charset="-128"/>
                <a:cs typeface="ＭＳ Ｐゴシック" pitchFamily="-104" charset="-128"/>
              </a:rPr>
              <a:t>s – how to develop network; if you know of developers we </a:t>
            </a:r>
            <a:r>
              <a:rPr lang="en-US" baseline="0" smtClean="0">
                <a:ea typeface="ＭＳ Ｐゴシック" pitchFamily="-104" charset="-128"/>
                <a:cs typeface="ＭＳ Ｐゴシック" pitchFamily="-104" charset="-128"/>
              </a:rPr>
              <a:t>can connect to…</a:t>
            </a:r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16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1C4D-38E2-AF47-8EB8-B5E327BF21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3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0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0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7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91E4D-3945-194E-A047-221F0C0A315D}" type="slidenum">
              <a:rPr lang="en-US">
                <a:solidFill>
                  <a:srgbClr val="000000"/>
                </a:solidFill>
                <a:latin typeface="Arial" pitchFamily="-104" charset="0"/>
              </a:rPr>
              <a:pPr/>
              <a:t>9</a:t>
            </a:fld>
            <a:endParaRPr lang="en-US">
              <a:solidFill>
                <a:srgbClr val="000000"/>
              </a:solidFill>
              <a:latin typeface="Arial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14270"/>
      </p:ext>
    </p:extLst>
  </p:cSld>
  <p:clrMapOvr>
    <a:masterClrMapping/>
  </p:clrMapOvr>
  <p:transition spd="slow" advClick="0" advTm="15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64A3-4860-C246-86CF-CF528B6A92D2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6EB1-2481-0045-8D32-74B34720A329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058535"/>
      </p:ext>
    </p:extLst>
  </p:cSld>
  <p:clrMapOvr>
    <a:masterClrMapping/>
  </p:clrMapOvr>
  <p:transition spd="slow" advClick="0" advTm="15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0339-D698-2A48-80E8-9EAAFE81831F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3562E-89A4-D441-AE28-BBF5ED0FAEDA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53580"/>
      </p:ext>
    </p:extLst>
  </p:cSld>
  <p:clrMapOvr>
    <a:masterClrMapping/>
  </p:clrMapOvr>
  <p:transition spd="slow" advClick="0" advTm="15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035F-3214-3E45-8322-4D61B4FA3E15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BA5E-AA20-D94E-80D9-A7A59BBBBC0B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246506"/>
      </p:ext>
    </p:extLst>
  </p:cSld>
  <p:clrMapOvr>
    <a:masterClrMapping/>
  </p:clrMapOvr>
  <p:transition spd="slow" advClick="0" advTm="15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59B6-BB04-E240-9A9F-00D68BCD8FCE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67A1-A1DA-1D46-B01A-D687E1DE1A3C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966361"/>
      </p:ext>
    </p:extLst>
  </p:cSld>
  <p:clrMapOvr>
    <a:masterClrMapping/>
  </p:clrMapOvr>
  <p:transition spd="slow" advClick="0" advTm="15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7343-47FF-3645-B38E-482EF2238D9F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CD88-9F6F-064B-BEB2-BC110A3305A3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975149"/>
      </p:ext>
    </p:extLst>
  </p:cSld>
  <p:clrMapOvr>
    <a:masterClrMapping/>
  </p:clrMapOvr>
  <p:transition spd="slow" advClick="0" advTm="15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3634-9097-7544-9103-840797D9A4C2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C75A4-778C-0A47-B19F-15672292E475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02508"/>
      </p:ext>
    </p:extLst>
  </p:cSld>
  <p:clrMapOvr>
    <a:masterClrMapping/>
  </p:clrMapOvr>
  <p:transition spd="slow" advClick="0" advTm="15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E7FB-8355-C146-8997-BDC64133744A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1308-8A54-7145-A12B-F05718F3F4CF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417182"/>
      </p:ext>
    </p:extLst>
  </p:cSld>
  <p:clrMapOvr>
    <a:masterClrMapping/>
  </p:clrMapOvr>
  <p:transition spd="slow" advClick="0" advTm="15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6A70-C7C5-614B-BBE2-3BC2651ACDC2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4308-82C4-A947-BCC7-154700BAF201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477221"/>
      </p:ext>
    </p:extLst>
  </p:cSld>
  <p:clrMapOvr>
    <a:masterClrMapping/>
  </p:clrMapOvr>
  <p:transition spd="slow" advClick="0" advTm="15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B4AD-B37E-0544-88D0-4BA575E7E903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3C5D-C23A-2440-BF1C-8D36DEA4E2C7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030167"/>
      </p:ext>
    </p:extLst>
  </p:cSld>
  <p:clrMapOvr>
    <a:masterClrMapping/>
  </p:clrMapOvr>
  <p:transition spd="slow" advClick="0" advTm="15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342C-3E0E-7145-8B76-4D0CE4E0E67D}" type="datetimeFigureOut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9/21/2017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BACC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D117-838C-344F-B345-747C655E7E42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591725"/>
      </p:ext>
    </p:extLst>
  </p:cSld>
  <p:clrMapOvr>
    <a:masterClrMapping/>
  </p:clrMapOvr>
  <p:transition spd="slow" advClick="0" advTm="15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6533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3C67-7D78-8142-9BBB-6CAD072AB0D0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F5A-33F9-E347-885D-6BF592C8E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D3F5D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2" y="0"/>
            <a:ext cx="6653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4BACC6">
                    <a:lumMod val="75000"/>
                  </a:srgbClr>
                </a:solidFill>
                <a:latin typeface="Calibri"/>
              </a:rPr>
              <a:t>www.syndromic.org</a:t>
            </a:r>
          </a:p>
        </p:txBody>
      </p:sp>
    </p:spTree>
    <p:extLst>
      <p:ext uri="{BB962C8B-B14F-4D97-AF65-F5344CB8AC3E}">
        <p14:creationId xmlns:p14="http://schemas.microsoft.com/office/powerpoint/2010/main" val="419411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 advClick="0" advTm="15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D3F5D"/>
          </a:solidFill>
          <a:latin typeface="+mj-lt"/>
          <a:ea typeface="ＭＳ Ｐゴシック" charset="0"/>
          <a:cs typeface="Helvetica Neu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D3F5D"/>
          </a:solidFill>
          <a:latin typeface="Calibri" charset="0"/>
          <a:ea typeface="ＭＳ Ｐゴシック" charset="0"/>
          <a:cs typeface="Helvetica Neue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D3F5D"/>
          </a:solidFill>
          <a:latin typeface="Helvetica Neue" charset="0"/>
          <a:ea typeface="ＭＳ Ｐゴシック" charset="0"/>
          <a:cs typeface="Helvetica Neue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s.sagepub.com/doi/full/10.1177/003335491770978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surveillance.org/members/member_engagement/groups.aspx?code=AS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ward.Burkom@jhuapl.edu" TargetMode="External"/><Relationship Id="rId5" Type="http://schemas.openxmlformats.org/officeDocument/2006/relationships/hyperlink" Target="mailto:teresa.hamby@doh.nj.gov" TargetMode="External"/><Relationship Id="rId4" Type="http://schemas.openxmlformats.org/officeDocument/2006/relationships/hyperlink" Target="mailto:ipainter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362683"/>
            <a:ext cx="816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05372"/>
                </a:solidFill>
                <a:latin typeface="Arial"/>
                <a:cs typeface="Arial"/>
              </a:rPr>
              <a:t>Identifying Current </a:t>
            </a:r>
            <a:r>
              <a:rPr lang="en-US" sz="3600" b="1" dirty="0">
                <a:solidFill>
                  <a:srgbClr val="205372"/>
                </a:solidFill>
                <a:latin typeface="Arial"/>
                <a:cs typeface="Arial"/>
              </a:rPr>
              <a:t>P</a:t>
            </a:r>
            <a:r>
              <a:rPr lang="en-US" sz="3600" b="1" dirty="0" smtClean="0">
                <a:solidFill>
                  <a:srgbClr val="205372"/>
                </a:solidFill>
                <a:latin typeface="Arial"/>
                <a:cs typeface="Arial"/>
              </a:rPr>
              <a:t>ractical Analytic Challenges </a:t>
            </a:r>
            <a:r>
              <a:rPr lang="mr-IN" sz="3600" b="1" dirty="0" smtClean="0">
                <a:solidFill>
                  <a:srgbClr val="205372"/>
                </a:solidFill>
                <a:latin typeface="Arial"/>
                <a:cs typeface="Arial"/>
              </a:rPr>
              <a:t>–</a:t>
            </a:r>
            <a:r>
              <a:rPr lang="en-US" sz="3600" b="1" dirty="0" smtClean="0">
                <a:solidFill>
                  <a:srgbClr val="205372"/>
                </a:solidFill>
                <a:latin typeface="Arial"/>
                <a:cs typeface="Arial"/>
              </a:rPr>
              <a:t> the Analytic Solutions Committee</a:t>
            </a: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648" y="28605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229905"/>
            <a:ext cx="816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F1166"/>
                </a:solidFill>
                <a:latin typeface="Arial"/>
                <a:cs typeface="Arial"/>
              </a:rPr>
              <a:t>Presenters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5441" y="5616206"/>
            <a:ext cx="174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Teresa Hamby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39862" y="3819494"/>
            <a:ext cx="1625600" cy="2166044"/>
            <a:chOff x="6507083" y="4280368"/>
            <a:chExt cx="1625600" cy="2166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7083" y="4280368"/>
              <a:ext cx="1625600" cy="1625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52802" y="6077080"/>
              <a:ext cx="1364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/>
                  <a:cs typeface="Arial"/>
                </a:rPr>
                <a:t>Ian </a:t>
              </a:r>
              <a:r>
                <a:rPr lang="en-US" b="1" dirty="0" smtClean="0">
                  <a:latin typeface="Arial"/>
                  <a:cs typeface="Arial"/>
                </a:rPr>
                <a:t>Painter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68823" y="623147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D3F5D"/>
                </a:solidFill>
                <a:latin typeface="Arial"/>
                <a:cs typeface="Arial"/>
              </a:rPr>
              <a:t>September 21, 2017</a:t>
            </a:r>
            <a:endParaRPr lang="en-US" b="1" dirty="0">
              <a:solidFill>
                <a:srgbClr val="0D3F5D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83" y="3753125"/>
            <a:ext cx="1334279" cy="173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4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4" charset="0"/>
                <a:ea typeface="ＭＳ Ｐゴシック" pitchFamily="-104" charset="-128"/>
              </a:rPr>
              <a:t>Previous Use Cases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06407"/>
              </p:ext>
            </p:extLst>
          </p:nvPr>
        </p:nvGraphicFramePr>
        <p:xfrm>
          <a:off x="169334" y="1381965"/>
          <a:ext cx="8790250" cy="3774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646"/>
                <a:gridCol w="475288"/>
                <a:gridCol w="417326"/>
                <a:gridCol w="428918"/>
                <a:gridCol w="428918"/>
                <a:gridCol w="521657"/>
                <a:gridCol w="2631471"/>
                <a:gridCol w="568026"/>
              </a:tblGrid>
              <a:tr h="1208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Use Case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Conference Call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Webinar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Consultancy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Usecase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Consultancy Paper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Previous Driver/ Attendee institutions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Dataset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</a:tr>
              <a:tr h="35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Asyndromic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 Cluster Detection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North  Carolina, New York City, Boston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5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Infectious Disease Forecast Modeling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Dept. of Defense, CDC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5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Models for Forecasting Asthma Exacerbations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City of Boston, New York City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52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Arboviral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 disease surveillance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Arizona, Tennessee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52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Negation in free-text classification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Univ. Utah, North Carolina, Georgia, Tennessee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5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Surveillance under changing test types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New York 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5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Data Quality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Washington;  Marion County, Ind.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4" charset="0"/>
                <a:ea typeface="ＭＳ Ｐゴシック" pitchFamily="-104" charset="-128"/>
              </a:rPr>
              <a:t>Undeveloped Use Cases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23798"/>
              </p:ext>
            </p:extLst>
          </p:nvPr>
        </p:nvGraphicFramePr>
        <p:xfrm>
          <a:off x="175260" y="1381966"/>
          <a:ext cx="8784323" cy="4352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719"/>
                <a:gridCol w="475288"/>
                <a:gridCol w="417326"/>
                <a:gridCol w="428918"/>
                <a:gridCol w="428918"/>
                <a:gridCol w="521657"/>
                <a:gridCol w="2631471"/>
                <a:gridCol w="568026"/>
              </a:tblGrid>
              <a:tr h="11935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Use Case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Conference Call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Webinar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Consultancy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Usecase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 available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Consultancy Paper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Previous Driver/ Attendee institutions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lt"/>
                        </a:rPr>
                        <a:t>Dataset available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vert="vert270" anchor="ctr"/>
                </a:tc>
              </a:tr>
              <a:tr h="327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Formation/validation of ICD-10 syndromes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Multiple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27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Overdose surveillance (opioid +) methods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Multiple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27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Social media surveillance methods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Multiple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41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Special Event Surveillance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Multiple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276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Extreme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√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Single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359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Norovirus, rotavirus, other GI infections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Single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Mental health or suicidal ideation surveillance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Single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  <a:tr h="426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Surveillance methods for avoidable lab errors/accidents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Single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2" marR="6312" marT="63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4" charset="0"/>
                <a:ea typeface="ＭＳ Ｐゴシック" pitchFamily="-104" charset="-128"/>
              </a:rPr>
              <a:t>Continuing Research Priorities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062" y="1922735"/>
            <a:ext cx="6543793" cy="49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65" y="1276404"/>
            <a:ext cx="779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 Practitioner-Driven Research Agenda for Syndromic </a:t>
            </a:r>
            <a:r>
              <a:rPr lang="en-US" b="1" dirty="0" smtClean="0"/>
              <a:t>Surveillance</a:t>
            </a:r>
          </a:p>
          <a:p>
            <a:r>
              <a:rPr lang="en-US" sz="1400" b="1" dirty="0">
                <a:hlinkClick r:id="rId4"/>
              </a:rPr>
              <a:t>http://journals.sagepub.com/doi/full/10.1177/0033354917709784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732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4" charset="0"/>
                <a:ea typeface="ＭＳ Ｐゴシック" pitchFamily="-104" charset="-128"/>
              </a:rPr>
              <a:t>Forum review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80716"/>
              </p:ext>
            </p:extLst>
          </p:nvPr>
        </p:nvGraphicFramePr>
        <p:xfrm>
          <a:off x="457200" y="1763613"/>
          <a:ext cx="7254875" cy="4777572"/>
        </p:xfrm>
        <a:graphic>
          <a:graphicData uri="http://schemas.openxmlformats.org/drawingml/2006/table">
            <a:tbl>
              <a:tblPr/>
              <a:tblGrid>
                <a:gridCol w="6343268"/>
                <a:gridCol w="911607"/>
              </a:tblGrid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Thread type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are you doing this?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you do this?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 you seeing this issue?'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Reporting technical problems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for case definition/query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 research needs: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Peer reviewed articles on how this is being done (climate surveillance)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areas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specificity in data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Continuity when transitioning coding schemes (ICD9 to ICD10) /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Determining value of data elements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ID surveillance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4" charset="0"/>
                <a:ea typeface="ＭＳ Ｐゴシック" pitchFamily="-104" charset="-128"/>
              </a:rPr>
              <a:t>“Ask ASC”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131" y="1344676"/>
            <a:ext cx="84749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/>
              <a:t>Questions or ideas?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How can we improve process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How can we connect with developers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Use case ideas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Other thoughts</a:t>
            </a:r>
          </a:p>
          <a:p>
            <a:pPr marL="1028700" lvl="1" indent="-5715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ASC blog?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07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61366" y="0"/>
            <a:ext cx="69492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Helvetica Neue" pitchFamily="-104" charset="0"/>
                <a:ea typeface="ＭＳ Ｐゴシック" pitchFamily="-104" charset="-128"/>
              </a:rPr>
              <a:t>Analytic Solutions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235" y="1506200"/>
            <a:ext cx="8474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Goal: facilitate the </a:t>
            </a:r>
            <a:r>
              <a:rPr lang="en-US" sz="2400" dirty="0"/>
              <a:t>development, </a:t>
            </a:r>
            <a:r>
              <a:rPr lang="en-US" sz="2400" dirty="0" smtClean="0"/>
              <a:t>evaluation</a:t>
            </a:r>
            <a:r>
              <a:rPr lang="en-US" sz="2400" dirty="0"/>
              <a:t>, and implementation of analytic solutions for public health surveillance. </a:t>
            </a:r>
            <a:endParaRPr lang="en-US" sz="24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7175" y="2438399"/>
            <a:ext cx="85204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Broad range of scientific challenges facing public health practitioners, such as: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can we describe the timing, extent, and burden of seasonal influenza this year?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can we monitor incidence of new influenza strains, suspected mosquito and </a:t>
            </a:r>
            <a:r>
              <a:rPr lang="en-US" sz="2000" dirty="0" err="1" smtClean="0"/>
              <a:t>tickborne</a:t>
            </a:r>
            <a:r>
              <a:rPr lang="en-US" sz="2000" dirty="0" smtClean="0"/>
              <a:t> disease, and other novel threats in our target population?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can we improve awareness of health threats resulting from mass gatherings, and from extreme weather events and other natural disasters?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methods will improve collaboration with other departments monitoring noninfectious threats including chronic disease, mental health, and drug overdoses?</a:t>
            </a:r>
          </a:p>
          <a:p>
            <a:r>
              <a:rPr lang="en-US" sz="2000" u="sng" dirty="0" smtClean="0"/>
              <a:t>And how can we obtain methods compatible with our existing systems to address these issues?</a:t>
            </a:r>
          </a:p>
        </p:txBody>
      </p:sp>
    </p:spTree>
    <p:extLst>
      <p:ext uri="{BB962C8B-B14F-4D97-AF65-F5344CB8AC3E}">
        <p14:creationId xmlns:p14="http://schemas.microsoft.com/office/powerpoint/2010/main" val="29292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Helvetica Neue" pitchFamily="-104" charset="0"/>
                <a:ea typeface="ＭＳ Ｐゴシック" pitchFamily="-104" charset="-128"/>
              </a:rPr>
              <a:t>Contacts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131" y="1344676"/>
            <a:ext cx="847492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ASC forum</a:t>
            </a:r>
            <a:r>
              <a:rPr lang="en-US" alt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http://www.healthsurveillance.org/members/member_engagement/groups.aspx?code=ASC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Ian Painter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206-245-0227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ipainter@uw.edu</a:t>
            </a:r>
            <a:endParaRPr lang="en-US" altLang="en-US" sz="24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Teresa Hamby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609-826-5964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hlinkClick r:id="rId5"/>
              </a:rPr>
              <a:t>teresa.hamby@doh.nj.gov</a:t>
            </a:r>
            <a:endParaRPr lang="en-US" altLang="en-US" sz="24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Howard </a:t>
            </a:r>
            <a:r>
              <a:rPr lang="en-US" altLang="en-US" sz="2400" dirty="0" err="1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Burkom</a:t>
            </a:r>
            <a:endParaRPr lang="en-US" altLang="en-US" sz="24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hlinkClick r:id="rId6"/>
              </a:rPr>
              <a:t>Howard.Burkom@jhuapl.edu</a:t>
            </a:r>
            <a:endParaRPr lang="en-US" sz="24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Screen Shot 2012-06-13 at 2.23.50 PM (2).png"/>
          <p:cNvPicPr>
            <a:picLocks noGrp="1" noChangeAspect="1"/>
          </p:cNvPicPr>
          <p:nvPr/>
        </p:nvPicPr>
        <p:blipFill>
          <a:blip r:embed="rId3"/>
          <a:srcRect l="61172" t="938" r="1406" b="11250"/>
          <a:stretch>
            <a:fillRect/>
          </a:stretch>
        </p:blipFill>
        <p:spPr>
          <a:xfrm>
            <a:off x="5954891" y="1266389"/>
            <a:ext cx="2966837" cy="4700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542888" y="2262435"/>
            <a:ext cx="2623181" cy="193675"/>
          </a:xfrm>
          <a:prstGeom prst="rightArrow">
            <a:avLst>
              <a:gd name="adj1" fmla="val 50000"/>
              <a:gd name="adj2" fmla="val 14883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70020" flipV="1">
            <a:off x="3388148" y="4024539"/>
            <a:ext cx="3372157" cy="259346"/>
          </a:xfrm>
          <a:prstGeom prst="rightArrow">
            <a:avLst>
              <a:gd name="adj1" fmla="val 50000"/>
              <a:gd name="adj2" fmla="val 13460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0962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u="sng" dirty="0" smtClean="0">
                <a:latin typeface="Helvetica Neue"/>
                <a:cs typeface="Helvetica Neue"/>
              </a:rPr>
              <a:t>SEND US YOUR QUESTIONS / TOPICS</a:t>
            </a:r>
          </a:p>
          <a:p>
            <a:endParaRPr lang="en-US" sz="1600" b="1" dirty="0" smtClean="0">
              <a:latin typeface="Helvetica Neue"/>
              <a:cs typeface="Helvetica Neue"/>
            </a:endParaRPr>
          </a:p>
          <a:p>
            <a:r>
              <a:rPr lang="en-US" sz="1600" b="1" dirty="0" smtClean="0">
                <a:latin typeface="Helvetica Neue"/>
                <a:cs typeface="Helvetica Neue"/>
              </a:rPr>
              <a:t>Raise Your Hand to Speak</a:t>
            </a:r>
            <a:endParaRPr lang="en-US" sz="1600" dirty="0" smtClean="0">
              <a:latin typeface="Helvetica Neue"/>
              <a:cs typeface="Helvetica Neue"/>
            </a:endParaRPr>
          </a:p>
          <a:p>
            <a:pPr lvl="1"/>
            <a:r>
              <a:rPr lang="en-US" sz="1200" dirty="0" smtClean="0">
                <a:latin typeface="Helvetica Neue"/>
                <a:cs typeface="Helvetica Neue"/>
              </a:rPr>
              <a:t>Click the </a:t>
            </a:r>
            <a:r>
              <a:rPr lang="en-US" sz="1200" b="1" dirty="0" smtClean="0">
                <a:latin typeface="Helvetica Neue"/>
                <a:cs typeface="Helvetica Neue"/>
              </a:rPr>
              <a:t>“hand raise” </a:t>
            </a:r>
            <a:r>
              <a:rPr lang="en-US" sz="1200" dirty="0" smtClean="0">
                <a:latin typeface="Helvetica Neue"/>
                <a:cs typeface="Helvetica Neue"/>
              </a:rPr>
              <a:t>button</a:t>
            </a:r>
          </a:p>
          <a:p>
            <a:r>
              <a:rPr lang="en-US" sz="1600" b="1" dirty="0" smtClean="0">
                <a:latin typeface="Helvetica Neue"/>
                <a:cs typeface="Helvetica Neue"/>
              </a:rPr>
              <a:t>Use the Question Panel</a:t>
            </a:r>
            <a:endParaRPr lang="en-US" sz="1600" dirty="0" smtClean="0">
              <a:latin typeface="Helvetica Neue"/>
              <a:cs typeface="Helvetica Neue"/>
            </a:endParaRPr>
          </a:p>
          <a:p>
            <a:pPr lvl="1"/>
            <a:r>
              <a:rPr lang="en-US" sz="1200" dirty="0" smtClean="0">
                <a:latin typeface="Helvetica Neue"/>
                <a:cs typeface="Helvetica Neue"/>
              </a:rPr>
              <a:t>Type and then send questions using the question box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743" y="288401"/>
            <a:ext cx="554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Helvetica Neue"/>
                <a:cs typeface="Helvetica Neue"/>
              </a:rPr>
              <a:t>Send us live feedback</a:t>
            </a:r>
            <a:endParaRPr lang="en-US" sz="40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028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Helvetica Neue" pitchFamily="-104" charset="0"/>
                <a:ea typeface="ＭＳ Ｐゴシック" pitchFamily="-104" charset="-128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76"/>
            <a:ext cx="8208842" cy="5082042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226" b="1" dirty="0">
                <a:solidFill>
                  <a:srgbClr val="4F1166"/>
                </a:solidFill>
              </a:rPr>
              <a:t>Upcoming ISDS Events</a:t>
            </a:r>
            <a:r>
              <a:rPr lang="en-US" sz="3226" b="1" dirty="0" smtClean="0">
                <a:solidFill>
                  <a:srgbClr val="4F1166"/>
                </a:solidFill>
              </a:rPr>
              <a:t>:</a:t>
            </a:r>
          </a:p>
          <a:p>
            <a:pPr>
              <a:defRPr/>
            </a:pPr>
            <a:r>
              <a:rPr lang="en-US" sz="2800" b="1" dirty="0" smtClean="0"/>
              <a:t>Surveillance Community of Practice Call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Tuesday, September 26, 3 - 4:30 pm ET</a:t>
            </a:r>
            <a:endParaRPr lang="en-US" sz="2400" b="1" dirty="0"/>
          </a:p>
          <a:p>
            <a:pPr>
              <a:defRPr/>
            </a:pPr>
            <a:r>
              <a:rPr lang="en-US" sz="2800" b="1" dirty="0" smtClean="0"/>
              <a:t>Overdose Surveillance Committee Meeting</a:t>
            </a:r>
            <a:endParaRPr lang="en-US" sz="2800" b="1" dirty="0"/>
          </a:p>
          <a:p>
            <a:pPr lvl="1">
              <a:defRPr/>
            </a:pPr>
            <a:r>
              <a:rPr lang="en-US" sz="2400" dirty="0" smtClean="0"/>
              <a:t>Friday, October 6, 1 </a:t>
            </a:r>
            <a:r>
              <a:rPr lang="mr-IN" sz="2400" dirty="0" smtClean="0"/>
              <a:t>–</a:t>
            </a:r>
            <a:r>
              <a:rPr lang="en-US" sz="2400" dirty="0" smtClean="0"/>
              <a:t> 2 pm ET</a:t>
            </a:r>
          </a:p>
          <a:p>
            <a:pPr>
              <a:defRPr/>
            </a:pPr>
            <a:r>
              <a:rPr lang="en-US" sz="2800" b="1" dirty="0" smtClean="0"/>
              <a:t>Urgent Care Justification Workgroup Call</a:t>
            </a:r>
            <a:endParaRPr lang="en-US" sz="2800" b="1" dirty="0"/>
          </a:p>
          <a:p>
            <a:pPr lvl="1">
              <a:defRPr/>
            </a:pPr>
            <a:r>
              <a:rPr lang="en-US" sz="2400" dirty="0" smtClean="0"/>
              <a:t>Tuesday, October 10, 12:30 </a:t>
            </a:r>
            <a:r>
              <a:rPr lang="mr-IN" sz="2400" dirty="0" smtClean="0"/>
              <a:t>–</a:t>
            </a:r>
            <a:r>
              <a:rPr lang="en-US" sz="2400" dirty="0" smtClean="0"/>
              <a:t> 1:30 pm ET</a:t>
            </a:r>
          </a:p>
          <a:p>
            <a:pPr>
              <a:defRPr/>
            </a:pPr>
            <a:r>
              <a:rPr lang="en-US" sz="2800" b="1" dirty="0" smtClean="0"/>
              <a:t>Data Quality Committee Meeting</a:t>
            </a:r>
          </a:p>
          <a:p>
            <a:pPr lvl="1">
              <a:defRPr/>
            </a:pPr>
            <a:r>
              <a:rPr lang="en-US" sz="2400" dirty="0" smtClean="0"/>
              <a:t>Friday, October 13, 12 - 1 pm ET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Save the Date! 2018 ISDS Conference</a:t>
            </a:r>
          </a:p>
          <a:p>
            <a:pPr lvl="1">
              <a:defRPr/>
            </a:pPr>
            <a:r>
              <a:rPr lang="en-US" sz="2400" dirty="0" smtClean="0"/>
              <a:t>January 30 </a:t>
            </a:r>
            <a:r>
              <a:rPr lang="mr-IN" sz="2400" dirty="0" smtClean="0"/>
              <a:t>–</a:t>
            </a:r>
            <a:r>
              <a:rPr lang="en-US" sz="2400" dirty="0" smtClean="0"/>
              <a:t> February 2, 2018 in Orlando, FL</a:t>
            </a:r>
          </a:p>
          <a:p>
            <a:pPr lvl="1">
              <a:defRPr/>
            </a:pPr>
            <a:r>
              <a:rPr lang="en-US" sz="2400" b="1" dirty="0" smtClean="0"/>
              <a:t>Abstract deadline: </a:t>
            </a:r>
            <a:r>
              <a:rPr lang="en-US" sz="2400" dirty="0" smtClean="0"/>
              <a:t>September 29, 11:59 pm ET</a:t>
            </a:r>
          </a:p>
          <a:p>
            <a:pPr lvl="1">
              <a:defRPr/>
            </a:pPr>
            <a:r>
              <a:rPr lang="en-US" sz="2400" b="1" dirty="0" smtClean="0"/>
              <a:t>Student Abstract Award Application: </a:t>
            </a:r>
            <a:r>
              <a:rPr lang="en-US" sz="2400" dirty="0" smtClean="0"/>
              <a:t>October 27, 11:59 pm ET</a:t>
            </a:r>
            <a:endParaRPr lang="en-US" sz="2400" b="1" dirty="0" smtClean="0"/>
          </a:p>
          <a:p>
            <a:pPr>
              <a:buNone/>
              <a:defRPr/>
            </a:pPr>
            <a:endParaRPr lang="en-US" sz="3226" b="1" dirty="0"/>
          </a:p>
          <a:p>
            <a:pPr>
              <a:buNone/>
              <a:defRPr/>
            </a:pPr>
            <a:endParaRPr lang="en-US" sz="3226" b="1" dirty="0" smtClean="0"/>
          </a:p>
          <a:p>
            <a:pPr marL="57150" indent="0">
              <a:buNone/>
              <a:defRPr/>
            </a:pPr>
            <a:endParaRPr lang="en-US" b="1" dirty="0"/>
          </a:p>
          <a:p>
            <a:pPr marL="5715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230" dirty="0" smtClean="0">
              <a:ea typeface="+mn-ea"/>
              <a:cs typeface="+mn-cs"/>
            </a:endParaRPr>
          </a:p>
          <a:p>
            <a:pPr marL="5715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626" dirty="0" smtClean="0">
              <a:ea typeface="+mn-ea"/>
              <a:cs typeface="+mn-cs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3226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235" y="1982450"/>
            <a:ext cx="84749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Overview </a:t>
            </a:r>
            <a:r>
              <a:rPr lang="en-US" sz="2400" dirty="0"/>
              <a:t>of ASC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Description </a:t>
            </a:r>
            <a:r>
              <a:rPr lang="en-US" sz="2400" dirty="0"/>
              <a:t>of use case process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Brief </a:t>
            </a:r>
            <a:r>
              <a:rPr lang="en-US" sz="2400" dirty="0"/>
              <a:t>discussion: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Use </a:t>
            </a:r>
            <a:r>
              <a:rPr lang="en-US" sz="2400" dirty="0"/>
              <a:t>cases that never took off and past activities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Continuing </a:t>
            </a:r>
            <a:r>
              <a:rPr lang="en-US" sz="2400" dirty="0"/>
              <a:t>research priorities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Forum </a:t>
            </a:r>
            <a:r>
              <a:rPr lang="en-US" sz="2400" dirty="0"/>
              <a:t>review 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‘Ask </a:t>
            </a:r>
            <a:r>
              <a:rPr lang="en-US" sz="2400" dirty="0"/>
              <a:t>ASC</a:t>
            </a:r>
            <a:r>
              <a:rPr lang="en-US" sz="2400" dirty="0" smtClean="0"/>
              <a:t>’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61366" y="0"/>
            <a:ext cx="69492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Helvetica Neue" pitchFamily="-104" charset="0"/>
                <a:ea typeface="ＭＳ Ｐゴシック" pitchFamily="-104" charset="-128"/>
              </a:rPr>
              <a:t>Analytic Solutions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235" y="1506200"/>
            <a:ext cx="8474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Goal: facilitate the </a:t>
            </a:r>
            <a:r>
              <a:rPr lang="en-US" sz="2400" dirty="0"/>
              <a:t>development, </a:t>
            </a:r>
            <a:r>
              <a:rPr lang="en-US" sz="2400" dirty="0" smtClean="0"/>
              <a:t>evaluation</a:t>
            </a:r>
            <a:r>
              <a:rPr lang="en-US" sz="2400" dirty="0"/>
              <a:t>, and implementation of analytic solutions for public health surveillance. </a:t>
            </a:r>
            <a:endParaRPr lang="en-US" sz="24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7175" y="2438399"/>
            <a:ext cx="85204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Broad range of scientific challenges facing public health practitioners, such as: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can we describe the timing, extent, and burden of seasonal influenza this year?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can we monitor incidence of new influenza strains, suspected mosquito and </a:t>
            </a:r>
            <a:r>
              <a:rPr lang="en-US" sz="2000" dirty="0" err="1" smtClean="0"/>
              <a:t>tickborne</a:t>
            </a:r>
            <a:r>
              <a:rPr lang="en-US" sz="2000" dirty="0" smtClean="0"/>
              <a:t> disease, and other novel threats in our target population?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can we improve awareness of health threats resulting from mass gatherings, and from extreme weather events and other natural disasters?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methods will improve collaboration with other departments monitoring noninfectious threats including chronic disease, mental health, and drug overdoses?</a:t>
            </a:r>
          </a:p>
          <a:p>
            <a:r>
              <a:rPr lang="en-US" sz="2000" u="sng" dirty="0" smtClean="0"/>
              <a:t>And how can we obtain methods compatible with our existing systems to address these issues?</a:t>
            </a:r>
          </a:p>
        </p:txBody>
      </p:sp>
    </p:spTree>
    <p:extLst>
      <p:ext uri="{BB962C8B-B14F-4D97-AF65-F5344CB8AC3E}">
        <p14:creationId xmlns:p14="http://schemas.microsoft.com/office/powerpoint/2010/main" val="23784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Helvetica Neue" pitchFamily="-104" charset="0"/>
                <a:ea typeface="ＭＳ Ｐゴシック" pitchFamily="-104" charset="-128"/>
              </a:rPr>
              <a:t>ASC – Analytic Solutions Committee	</a:t>
            </a:r>
          </a:p>
        </p:txBody>
      </p:sp>
      <p:pic>
        <p:nvPicPr>
          <p:cNvPr id="1026" name="Picture 2" descr="ISDSTechConventions_Image_26Feb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" y="1388890"/>
            <a:ext cx="7110381" cy="53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6524" y="4510528"/>
            <a:ext cx="3165822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Analytic Solutions Committee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Helvetica Neue" pitchFamily="-104" charset="0"/>
                <a:ea typeface="ＭＳ Ｐゴシック" pitchFamily="-104" charset="-128"/>
              </a:rPr>
              <a:t>Brief History	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079" y="1944030"/>
            <a:ext cx="847492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Conventions Committee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DTRA grant – Analytic Solutions Advisory Group (ASAG)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Rebranding as ASC</a:t>
            </a:r>
          </a:p>
        </p:txBody>
      </p:sp>
    </p:spTree>
    <p:extLst>
      <p:ext uri="{BB962C8B-B14F-4D97-AF65-F5344CB8AC3E}">
        <p14:creationId xmlns:p14="http://schemas.microsoft.com/office/powerpoint/2010/main" val="5763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10585" cy="1143000"/>
          </a:xfrm>
        </p:spPr>
        <p:txBody>
          <a:bodyPr>
            <a:normAutofit fontScale="90000"/>
          </a:bodyPr>
          <a:lstStyle/>
          <a:p>
            <a:pPr marL="228600" indent="-228600"/>
            <a:r>
              <a:rPr lang="en-US" b="1" dirty="0" smtClean="0">
                <a:latin typeface="Helvetica Neue" pitchFamily="-104" charset="0"/>
                <a:ea typeface="ＭＳ Ｐゴシック" pitchFamily="-104" charset="-128"/>
              </a:rPr>
              <a:t>Process: Identifying &amp; </a:t>
            </a:r>
            <a:r>
              <a:rPr lang="en-US" b="1" dirty="0">
                <a:latin typeface="Helvetica Neue" pitchFamily="-104" charset="0"/>
                <a:ea typeface="ＭＳ Ｐゴシック" pitchFamily="-104" charset="-128"/>
              </a:rPr>
              <a:t>Refining  Analytic PH Needs</a:t>
            </a:r>
            <a:r>
              <a:rPr lang="en-US" b="1" dirty="0" smtClean="0">
                <a:latin typeface="Helvetica Neue" pitchFamily="-104" charset="0"/>
                <a:ea typeface="ＭＳ Ｐゴシック" pitchFamily="-104" charset="-128"/>
              </a:rPr>
              <a:t>, Methods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406" y="1154175"/>
            <a:ext cx="847492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Problem identification:  may pertain to only one local health department, or to a group of health departments, state/province, or larger region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 case development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- Determine </a:t>
            </a:r>
            <a:r>
              <a:rPr lang="en-US" sz="2400" dirty="0"/>
              <a:t>goals; propose </a:t>
            </a:r>
            <a:r>
              <a:rPr lang="en-US" sz="2400" dirty="0" smtClean="0"/>
              <a:t>requirements of desired methods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Identify potential solution </a:t>
            </a:r>
            <a:r>
              <a:rPr lang="en-US" sz="2400" dirty="0"/>
              <a:t>providers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Establish strategy for completing the process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- Meeting </a:t>
            </a:r>
            <a:r>
              <a:rPr lang="en-US" sz="2400" dirty="0"/>
              <a:t>of all stakeholders to develop solution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OR virtual conference where meeting not feasible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Implementation support</a:t>
            </a:r>
          </a:p>
        </p:txBody>
      </p:sp>
    </p:spTree>
    <p:extLst>
      <p:ext uri="{BB962C8B-B14F-4D97-AF65-F5344CB8AC3E}">
        <p14:creationId xmlns:p14="http://schemas.microsoft.com/office/powerpoint/2010/main" val="12801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Helvetica Neue" pitchFamily="-104" charset="0"/>
                <a:ea typeface="ＭＳ Ｐゴシック" pitchFamily="-104" charset="-128"/>
              </a:rPr>
              <a:t>Use Case Template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6" y="1237556"/>
            <a:ext cx="4791075" cy="5475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518" y="1272771"/>
            <a:ext cx="3951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USE- </a:t>
            </a:r>
            <a:r>
              <a:rPr lang="en-US" b="1" dirty="0"/>
              <a:t>CASE/PROBLEM </a:t>
            </a:r>
            <a:r>
              <a:rPr lang="en-US" b="1" dirty="0" smtClean="0"/>
              <a:t>TITLE</a:t>
            </a:r>
            <a:endParaRPr lang="en-US" b="1" dirty="0"/>
          </a:p>
          <a:p>
            <a:r>
              <a:rPr lang="en-US" b="1" dirty="0" smtClean="0"/>
              <a:t>CONTACT </a:t>
            </a:r>
            <a:r>
              <a:rPr lang="en-US" b="1" dirty="0"/>
              <a:t>INFORMATION</a:t>
            </a:r>
          </a:p>
          <a:p>
            <a:r>
              <a:rPr lang="en-US" b="1" dirty="0" smtClean="0"/>
              <a:t>PROBLEM </a:t>
            </a:r>
            <a:r>
              <a:rPr lang="en-US" b="1" dirty="0"/>
              <a:t>DESCRIPTION</a:t>
            </a:r>
          </a:p>
          <a:p>
            <a:r>
              <a:rPr lang="en-US" dirty="0"/>
              <a:t>Summarize the problem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smtClean="0"/>
              <a:t>SOLUTION </a:t>
            </a:r>
            <a:r>
              <a:rPr lang="en-US" b="1" dirty="0"/>
              <a:t>REQUIREMENTS (Optional)</a:t>
            </a:r>
          </a:p>
          <a:p>
            <a:r>
              <a:rPr lang="en-US" dirty="0"/>
              <a:t>Describe the type of solution you are seeking (e.g., anomaly detection, signal validation, data quality characterization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how the solution should help you with your work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smtClean="0"/>
              <a:t>ADDITIONAL </a:t>
            </a:r>
            <a:r>
              <a:rPr lang="en-US" b="1" dirty="0"/>
              <a:t>NOTES (Optional)</a:t>
            </a:r>
          </a:p>
          <a:p>
            <a:r>
              <a:rPr lang="en-US" dirty="0"/>
              <a:t>Additional comments (I.e. financial concerns, budget constraints, potential limitations, other related issues or solutions):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ISDS.potx</Template>
  <TotalTime>39014</TotalTime>
  <Words>1044</Words>
  <Application>Microsoft Office PowerPoint</Application>
  <PresentationFormat>On-screen Show (4:3)</PresentationFormat>
  <Paragraphs>226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ISDS</vt:lpstr>
      <vt:lpstr>Office Theme</vt:lpstr>
      <vt:lpstr>PowerPoint Presentation</vt:lpstr>
      <vt:lpstr>PowerPoint Presentation</vt:lpstr>
      <vt:lpstr>Announcements</vt:lpstr>
      <vt:lpstr>Agenda</vt:lpstr>
      <vt:lpstr>Analytic Solutions Committee</vt:lpstr>
      <vt:lpstr>ASC – Analytic Solutions Committee </vt:lpstr>
      <vt:lpstr>Brief History </vt:lpstr>
      <vt:lpstr>Process: Identifying &amp; Refining  Analytic PH Needs, Methods</vt:lpstr>
      <vt:lpstr>Use Case Template</vt:lpstr>
      <vt:lpstr>Previous Use Cases</vt:lpstr>
      <vt:lpstr>Undeveloped Use Cases</vt:lpstr>
      <vt:lpstr>Continuing Research Priorities</vt:lpstr>
      <vt:lpstr>Forum review</vt:lpstr>
      <vt:lpstr>“Ask ASC”</vt:lpstr>
      <vt:lpstr>Analytic Solutions Committee</vt:lpstr>
      <vt:lpstr>Contacts</vt:lpstr>
    </vt:vector>
  </TitlesOfParts>
  <Company>McGill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ISDS 2009</dc:title>
  <dc:creator>David Buckeridge</dc:creator>
  <cp:lastModifiedBy>Ian</cp:lastModifiedBy>
  <cp:revision>448</cp:revision>
  <cp:lastPrinted>2014-01-21T17:50:36Z</cp:lastPrinted>
  <dcterms:created xsi:type="dcterms:W3CDTF">2015-07-28T14:36:40Z</dcterms:created>
  <dcterms:modified xsi:type="dcterms:W3CDTF">2017-09-21T21:04:51Z</dcterms:modified>
</cp:coreProperties>
</file>