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5"/>
    <p:sldMasterId id="2147483859" r:id="rId6"/>
  </p:sldMasterIdLst>
  <p:notesMasterIdLst>
    <p:notesMasterId r:id="rId71"/>
  </p:notesMasterIdLst>
  <p:handoutMasterIdLst>
    <p:handoutMasterId r:id="rId72"/>
  </p:handoutMasterIdLst>
  <p:sldIdLst>
    <p:sldId id="405" r:id="rId7"/>
    <p:sldId id="403" r:id="rId8"/>
    <p:sldId id="404" r:id="rId9"/>
    <p:sldId id="296" r:id="rId10"/>
    <p:sldId id="312" r:id="rId11"/>
    <p:sldId id="310" r:id="rId12"/>
    <p:sldId id="328" r:id="rId13"/>
    <p:sldId id="311" r:id="rId14"/>
    <p:sldId id="332" r:id="rId15"/>
    <p:sldId id="333" r:id="rId16"/>
    <p:sldId id="334" r:id="rId17"/>
    <p:sldId id="335" r:id="rId18"/>
    <p:sldId id="302" r:id="rId19"/>
    <p:sldId id="327" r:id="rId20"/>
    <p:sldId id="337" r:id="rId21"/>
    <p:sldId id="406" r:id="rId22"/>
    <p:sldId id="407" r:id="rId23"/>
    <p:sldId id="408" r:id="rId24"/>
    <p:sldId id="410" r:id="rId25"/>
    <p:sldId id="409" r:id="rId26"/>
    <p:sldId id="326" r:id="rId27"/>
    <p:sldId id="345" r:id="rId28"/>
    <p:sldId id="413" r:id="rId29"/>
    <p:sldId id="414" r:id="rId30"/>
    <p:sldId id="415" r:id="rId31"/>
    <p:sldId id="416" r:id="rId32"/>
    <p:sldId id="329" r:id="rId33"/>
    <p:sldId id="330" r:id="rId34"/>
    <p:sldId id="318" r:id="rId35"/>
    <p:sldId id="377" r:id="rId36"/>
    <p:sldId id="378" r:id="rId37"/>
    <p:sldId id="379" r:id="rId38"/>
    <p:sldId id="380" r:id="rId39"/>
    <p:sldId id="381" r:id="rId40"/>
    <p:sldId id="322" r:id="rId41"/>
    <p:sldId id="352" r:id="rId42"/>
    <p:sldId id="382" r:id="rId43"/>
    <p:sldId id="319" r:id="rId44"/>
    <p:sldId id="383" r:id="rId45"/>
    <p:sldId id="384" r:id="rId46"/>
    <p:sldId id="385" r:id="rId47"/>
    <p:sldId id="386" r:id="rId48"/>
    <p:sldId id="392" r:id="rId49"/>
    <p:sldId id="387" r:id="rId50"/>
    <p:sldId id="323" r:id="rId51"/>
    <p:sldId id="363" r:id="rId52"/>
    <p:sldId id="331" r:id="rId53"/>
    <p:sldId id="308" r:id="rId54"/>
    <p:sldId id="372" r:id="rId55"/>
    <p:sldId id="373" r:id="rId56"/>
    <p:sldId id="390" r:id="rId57"/>
    <p:sldId id="391" r:id="rId58"/>
    <p:sldId id="388" r:id="rId59"/>
    <p:sldId id="395" r:id="rId60"/>
    <p:sldId id="396" r:id="rId61"/>
    <p:sldId id="398" r:id="rId62"/>
    <p:sldId id="399" r:id="rId63"/>
    <p:sldId id="401" r:id="rId64"/>
    <p:sldId id="393" r:id="rId65"/>
    <p:sldId id="402" r:id="rId66"/>
    <p:sldId id="394" r:id="rId67"/>
    <p:sldId id="397" r:id="rId68"/>
    <p:sldId id="400" r:id="rId69"/>
    <p:sldId id="298" r:id="rId70"/>
  </p:sldIdLst>
  <p:sldSz cx="9144000" cy="5143500" type="screen16x9"/>
  <p:notesSz cx="7315200" cy="9601200"/>
  <p:embeddedFontLst>
    <p:embeddedFont>
      <p:font typeface="Calibri" panose="020F0502020204030204" pitchFamily="34" charset="0"/>
      <p:regular r:id="rId73"/>
      <p:bold r:id="rId74"/>
      <p:italic r:id="rId75"/>
      <p:boldItalic r:id="rId76"/>
    </p:embeddedFont>
    <p:embeddedFont>
      <p:font typeface="Arial Narrow" panose="020B0606020202030204" pitchFamily="34" charset="0"/>
      <p:regular r:id="rId77"/>
      <p:bold r:id="rId78"/>
      <p:italic r:id="rId79"/>
      <p:boldItalic r:id="rId80"/>
    </p:embeddedFont>
    <p:embeddedFont>
      <p:font typeface="Myriad Web Pro" panose="020B0604020202020204" charset="0"/>
      <p:regular r:id="rId81"/>
      <p:bold r:id="rId82"/>
      <p:italic r:id="rId8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556" userDrawn="1">
          <p15:clr>
            <a:srgbClr val="A4A3A4"/>
          </p15:clr>
        </p15:guide>
        <p15:guide id="2" pos="48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ville, Millie" initials="ML" lastIdx="1" clrIdx="0">
    <p:extLst>
      <p:ext uri="{19B8F6BF-5375-455C-9EA6-DF929625EA0E}">
        <p15:presenceInfo xmlns:p15="http://schemas.microsoft.com/office/powerpoint/2012/main" userId="Linville, Mil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8B7"/>
    <a:srgbClr val="5988DC"/>
    <a:srgbClr val="FFFFFF"/>
    <a:srgbClr val="B45340"/>
    <a:srgbClr val="9A4E9E"/>
    <a:srgbClr val="006166"/>
    <a:srgbClr val="618E7C"/>
    <a:srgbClr val="5A4099"/>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1489" autoAdjust="0"/>
  </p:normalViewPr>
  <p:slideViewPr>
    <p:cSldViewPr snapToGrid="0">
      <p:cViewPr varScale="1">
        <p:scale>
          <a:sx n="73" d="100"/>
          <a:sy n="73" d="100"/>
        </p:scale>
        <p:origin x="393" y="36"/>
      </p:cViewPr>
      <p:guideLst>
        <p:guide orient="horz" pos="2556"/>
        <p:guide pos="4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font" Target="fonts/font4.fntdata"/><Relationship Id="rId8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font" Target="fonts/font10.fntdata"/><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5.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18T09:16:11.044" idx="1">
    <p:pos x="10" y="10"/>
    <p:text>What does the red font mean?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5/18/2017</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5/18/2017</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B38CAEC-4554-485B-9189-C45C7447A404}"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57955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322043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184113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305696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7241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example is to add a primary facility.</a:t>
            </a:r>
            <a:r>
              <a:rPr lang="en-US" baseline="0" dirty="0" smtClean="0"/>
              <a:t> To do so, you will click “Add New Facility”. </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403105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a:t>
            </a:r>
            <a:r>
              <a:rPr lang="en-US" baseline="0" dirty="0" smtClean="0"/>
              <a:t> your details in the fields. Then, click the generate latitude and longitude button to populate the </a:t>
            </a:r>
            <a:r>
              <a:rPr lang="en-US" baseline="0" dirty="0" err="1" smtClean="0"/>
              <a:t>lat</a:t>
            </a:r>
            <a:r>
              <a:rPr lang="en-US" baseline="0" dirty="0" smtClean="0"/>
              <a:t>/long for you. </a:t>
            </a:r>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B38CAEC-4554-485B-9189-C45C7447A404}"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344877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B38CAEC-4554-485B-9189-C45C7447A404}"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1042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85750" indent="-285750"/>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79114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07324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62311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8351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64532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done correctly, saving the new primary facility</a:t>
            </a:r>
            <a:r>
              <a:rPr lang="en-US" baseline="0" dirty="0" smtClean="0"/>
              <a:t> will then show up in the table. You see here that the record status is active.</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1954039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9107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3477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happens on the back-end of the system? This represents</a:t>
            </a:r>
            <a:r>
              <a:rPr lang="en-US" baseline="0" dirty="0" smtClean="0"/>
              <a:t> the rows that would be created in the Facility Master Table and the operational crosswalk. </a:t>
            </a:r>
          </a:p>
          <a:p>
            <a:r>
              <a:rPr lang="en-US" baseline="0" dirty="0" smtClean="0"/>
              <a:t>Remember in our example we added the primary facility generic hospital. This is how it would show up in the Facility master table. </a:t>
            </a:r>
          </a:p>
          <a:p>
            <a:r>
              <a:rPr lang="en-US" baseline="0" dirty="0" smtClean="0"/>
              <a:t>Another record will then also be added to the operational crosswalk for the </a:t>
            </a:r>
            <a:r>
              <a:rPr lang="en-US" baseline="0" dirty="0" err="1" smtClean="0"/>
              <a:t>FacilityID_UUID</a:t>
            </a:r>
            <a:r>
              <a:rPr lang="en-US" baseline="0" dirty="0" smtClean="0"/>
              <a:t> (remember this is the primary key between the two tables) and where all of the mapping happens.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7263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ESSENCE side, the ESSENCE tables will be updated with the SITE_ID,</a:t>
            </a:r>
            <a:r>
              <a:rPr lang="en-US" baseline="0" dirty="0" smtClean="0"/>
              <a:t> the concatenated name of the facility – this will be displayed and the Facility Type</a:t>
            </a:r>
          </a:p>
          <a:p>
            <a:r>
              <a:rPr lang="en-US" baseline="0" dirty="0" smtClean="0"/>
              <a:t>(the number 1 shows the C_BIOSENSE_ID )</a:t>
            </a:r>
          </a:p>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07049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055963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73283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 of how to update a </a:t>
            </a:r>
            <a:r>
              <a:rPr lang="en-US" dirty="0" err="1" smtClean="0"/>
              <a:t>facilityID_UUID</a:t>
            </a:r>
            <a:r>
              <a:rPr lang="en-US" dirty="0" smtClean="0"/>
              <a:t>.</a:t>
            </a:r>
            <a:r>
              <a:rPr lang="en-US" baseline="0" dirty="0" smtClean="0"/>
              <a:t> Remember that the Facility ID_UUID lets us know that the messages for that facility are approved to be processed and we only let data into the system with registered UUIDs. Sometimes, </a:t>
            </a:r>
            <a:r>
              <a:rPr lang="en-US" baseline="0" dirty="0" err="1" smtClean="0"/>
              <a:t>SiteID_UUIDs</a:t>
            </a:r>
            <a:r>
              <a:rPr lang="en-US" baseline="0" dirty="0" smtClean="0"/>
              <a:t> need to be changed, for example some SITE IDs are tied to NPI and when NPI changes the FACILITY ID UUID needs to be change. This example will describe how Site Administrators will be able to do this using the proposed UI. </a:t>
            </a:r>
          </a:p>
          <a:p>
            <a:r>
              <a:rPr lang="en-US" baseline="0" dirty="0" smtClean="0"/>
              <a:t>To edit a facility’s information, you can select the record row and click edit</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2984096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Edit will show you the details</a:t>
            </a:r>
            <a:r>
              <a:rPr lang="en-US" baseline="0" dirty="0" smtClean="0"/>
              <a:t> of the facility. Since we are updating the Facility ID UUID, we will go to the field, and change it to the new Value. We’ll use 456. You’ll notice here, too, what is in the grey fields that cannot be changed – the Display name, FIPS for county and state, Site ID, and the C </a:t>
            </a:r>
            <a:r>
              <a:rPr lang="en-US" baseline="0" dirty="0" err="1" smtClean="0"/>
              <a:t>Biosense</a:t>
            </a:r>
            <a:r>
              <a:rPr lang="en-US" baseline="0" dirty="0" smtClean="0"/>
              <a:t> Facility ID</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31</a:t>
            </a:fld>
            <a:endParaRPr lang="en-US" dirty="0"/>
          </a:p>
        </p:txBody>
      </p:sp>
    </p:spTree>
    <p:extLst>
      <p:ext uri="{BB962C8B-B14F-4D97-AF65-F5344CB8AC3E}">
        <p14:creationId xmlns:p14="http://schemas.microsoft.com/office/powerpoint/2010/main" val="305672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31860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32</a:t>
            </a:fld>
            <a:endParaRPr lang="en-US" dirty="0"/>
          </a:p>
        </p:txBody>
      </p:sp>
    </p:spTree>
    <p:extLst>
      <p:ext uri="{BB962C8B-B14F-4D97-AF65-F5344CB8AC3E}">
        <p14:creationId xmlns:p14="http://schemas.microsoft.com/office/powerpoint/2010/main" val="3720089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 down and Save.</a:t>
            </a:r>
            <a:r>
              <a:rPr lang="en-US" baseline="0" dirty="0" smtClean="0"/>
              <a:t> You’ll also see some statistics on the created by so that there is a trail.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1851819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save, you notice that the Facility ID_UUID for the facility</a:t>
            </a:r>
            <a:r>
              <a:rPr lang="en-US" baseline="0" dirty="0" smtClean="0"/>
              <a:t> has changed to 456 on the user view.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34</a:t>
            </a:fld>
            <a:endParaRPr lang="en-US" dirty="0"/>
          </a:p>
        </p:txBody>
      </p:sp>
    </p:spTree>
    <p:extLst>
      <p:ext uri="{BB962C8B-B14F-4D97-AF65-F5344CB8AC3E}">
        <p14:creationId xmlns:p14="http://schemas.microsoft.com/office/powerpoint/2010/main" val="4285830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happens on the back end. You’ll notice that the Facility</a:t>
            </a:r>
            <a:r>
              <a:rPr lang="en-US" baseline="0" dirty="0" smtClean="0"/>
              <a:t> Master Table shows the updated Facility ID UUID </a:t>
            </a:r>
            <a:r>
              <a:rPr lang="en-US" baseline="0" dirty="0" err="1" smtClean="0"/>
              <a:t>wheras</a:t>
            </a:r>
            <a:r>
              <a:rPr lang="en-US" baseline="0" dirty="0" smtClean="0"/>
              <a:t> there is a new row added to the Operational Crosswalk that maps former facility IDs to current IDs and the agnostic ID. </a:t>
            </a:r>
          </a:p>
          <a:p>
            <a:endParaRPr lang="en-US" baseline="0" dirty="0" smtClean="0"/>
          </a:p>
          <a:p>
            <a:pPr lvl="1">
              <a:lnSpc>
                <a:spcPct val="120000"/>
              </a:lnSpc>
              <a:spcBef>
                <a:spcPts val="0"/>
              </a:spcBef>
              <a:spcAft>
                <a:spcPts val="900"/>
              </a:spcAft>
            </a:pPr>
            <a:r>
              <a:rPr lang="en-US" sz="2400" dirty="0" smtClean="0"/>
              <a:t>(Maps legacy (or historic) facility IDs to current IDs and agnostic ID by using the MFT and </a:t>
            </a:r>
            <a:r>
              <a:rPr lang="en-US" sz="2400" dirty="0" err="1" smtClean="0"/>
              <a:t>ADM_Crosswalk</a:t>
            </a:r>
            <a:endParaRPr lang="en-US" sz="2400" dirty="0" smtClean="0"/>
          </a:p>
          <a:p>
            <a:pPr lvl="1">
              <a:lnSpc>
                <a:spcPct val="120000"/>
              </a:lnSpc>
              <a:spcBef>
                <a:spcPts val="0"/>
              </a:spcBef>
              <a:spcAft>
                <a:spcPts val="900"/>
              </a:spcAft>
            </a:pPr>
            <a:r>
              <a:rPr lang="en-US" sz="2400" dirty="0" smtClean="0"/>
              <a:t>Is used for data processing)</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824458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ESSENCE side, nothing changes since the detail is really necessary on the </a:t>
            </a:r>
            <a:r>
              <a:rPr lang="en-US" baseline="0" dirty="0" err="1" smtClean="0"/>
              <a:t>BioSense</a:t>
            </a:r>
            <a:r>
              <a:rPr lang="en-US" baseline="0" dirty="0" smtClean="0"/>
              <a:t> Platform side when we send the data to the ESSENCE ingest database.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56511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information</a:t>
            </a:r>
            <a:r>
              <a:rPr lang="en-US" baseline="0" dirty="0" smtClean="0"/>
              <a:t> is saved, you will notice that the table at the bottom of the screen shows the crosswalk information similar to what we have on the operational crosswalk on the backend.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37</a:t>
            </a:fld>
            <a:endParaRPr lang="en-US" dirty="0"/>
          </a:p>
        </p:txBody>
      </p:sp>
    </p:spTree>
    <p:extLst>
      <p:ext uri="{BB962C8B-B14F-4D97-AF65-F5344CB8AC3E}">
        <p14:creationId xmlns:p14="http://schemas.microsoft.com/office/powerpoint/2010/main" val="1967720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third example describes</a:t>
            </a:r>
            <a:r>
              <a:rPr lang="en-US" baseline="0" dirty="0" smtClean="0"/>
              <a:t> how a Site Administrator would add a non-primary facility to an existing primary facility. Your table will show your active primary facilities. Select the primary facility to which you want to add the non-primary facility and then click Edit.</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39</a:t>
            </a:fld>
            <a:endParaRPr lang="en-US" dirty="0"/>
          </a:p>
        </p:txBody>
      </p:sp>
    </p:spTree>
    <p:extLst>
      <p:ext uri="{BB962C8B-B14F-4D97-AF65-F5344CB8AC3E}">
        <p14:creationId xmlns:p14="http://schemas.microsoft.com/office/powerpoint/2010/main" val="3315010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 the</a:t>
            </a:r>
            <a:r>
              <a:rPr lang="en-US" baseline="0" dirty="0" smtClean="0"/>
              <a:t> information for that primary facility and scroll until you get to facility types section.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40</a:t>
            </a:fld>
            <a:endParaRPr lang="en-US" dirty="0"/>
          </a:p>
        </p:txBody>
      </p:sp>
    </p:spTree>
    <p:extLst>
      <p:ext uri="{BB962C8B-B14F-4D97-AF65-F5344CB8AC3E}">
        <p14:creationId xmlns:p14="http://schemas.microsoft.com/office/powerpoint/2010/main" val="227992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had no non-primary facilities so the No box is checked. Now, we will update this by checking the Yes box. </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41</a:t>
            </a:fld>
            <a:endParaRPr lang="en-US" dirty="0"/>
          </a:p>
        </p:txBody>
      </p:sp>
    </p:spTree>
    <p:extLst>
      <p:ext uri="{BB962C8B-B14F-4D97-AF65-F5344CB8AC3E}">
        <p14:creationId xmlns:p14="http://schemas.microsoft.com/office/powerpoint/2010/main" val="2500054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a:t>
            </a:r>
            <a:r>
              <a:rPr lang="en-US" baseline="0" dirty="0" smtClean="0"/>
              <a:t> user can indicate whether the non-primary facility has the same characteristics or not (like name, address, etc.) We’ll say Yes for this example. You will then add the information of the </a:t>
            </a:r>
            <a:r>
              <a:rPr lang="en-US" baseline="0" dirty="0" err="1" smtClean="0"/>
              <a:t>Input_Facility</a:t>
            </a:r>
            <a:r>
              <a:rPr lang="en-US" baseline="0" dirty="0" smtClean="0"/>
              <a:t> ID and the facility type to this table. Facility ID UUID is tied to primary facility so you can’t change that.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42</a:t>
            </a:fld>
            <a:endParaRPr lang="en-US" dirty="0"/>
          </a:p>
        </p:txBody>
      </p:sp>
    </p:spTree>
    <p:extLst>
      <p:ext uri="{BB962C8B-B14F-4D97-AF65-F5344CB8AC3E}">
        <p14:creationId xmlns:p14="http://schemas.microsoft.com/office/powerpoint/2010/main" val="424918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scroll down and click save.</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43</a:t>
            </a:fld>
            <a:endParaRPr lang="en-US" dirty="0"/>
          </a:p>
        </p:txBody>
      </p:sp>
    </p:spTree>
    <p:extLst>
      <p:ext uri="{BB962C8B-B14F-4D97-AF65-F5344CB8AC3E}">
        <p14:creationId xmlns:p14="http://schemas.microsoft.com/office/powerpoint/2010/main" val="3964035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notice that the</a:t>
            </a:r>
            <a:r>
              <a:rPr lang="en-US" baseline="0" dirty="0" smtClean="0"/>
              <a:t> new non-primary facility has been added to the table.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44</a:t>
            </a:fld>
            <a:endParaRPr lang="en-US" dirty="0"/>
          </a:p>
        </p:txBody>
      </p:sp>
    </p:spTree>
    <p:extLst>
      <p:ext uri="{BB962C8B-B14F-4D97-AF65-F5344CB8AC3E}">
        <p14:creationId xmlns:p14="http://schemas.microsoft.com/office/powerpoint/2010/main" val="3220945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happens on the backend? You’ll notice that we have a new row in the Facility Master table showing the non-primary facility, mapped to the same </a:t>
            </a:r>
            <a:r>
              <a:rPr lang="en-US" baseline="0" dirty="0" err="1" smtClean="0"/>
              <a:t>facilityID_UUID</a:t>
            </a:r>
            <a:r>
              <a:rPr lang="en-US" baseline="0" dirty="0" smtClean="0"/>
              <a:t>, with facility type urgent care. You’ll see that we did not change the Operational Crosswalk at all</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1666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ESSENCE</a:t>
            </a:r>
            <a:r>
              <a:rPr lang="en-US" baseline="0" dirty="0" smtClean="0"/>
              <a:t> table also does not change.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33092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times when we will need approvals before the MFT is updated with information you input through the UI. Those times are: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kern="1200" baseline="0" dirty="0" smtClean="0">
                <a:solidFill>
                  <a:schemeClr val="tx1"/>
                </a:solidFill>
                <a:effectLst/>
                <a:latin typeface="+mn-lt"/>
                <a:ea typeface="+mn-ea"/>
                <a:cs typeface="+mn-cs"/>
              </a:rPr>
              <a:t>When it seems like the same facility appears in another site (by looking at AHA ID, NPI ID&lt; Sending Facility ID or Facility ID UUID)</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kern="1200" baseline="0" dirty="0" smtClean="0">
                <a:solidFill>
                  <a:schemeClr val="tx1"/>
                </a:solidFill>
                <a:effectLst/>
                <a:latin typeface="+mn-lt"/>
                <a:ea typeface="+mn-ea"/>
                <a:cs typeface="+mn-cs"/>
              </a:rPr>
              <a:t>When you change to or from and ACTIVE status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kern="1200" baseline="0" dirty="0" smtClean="0">
                <a:solidFill>
                  <a:schemeClr val="tx1"/>
                </a:solidFill>
                <a:effectLst/>
                <a:latin typeface="+mn-lt"/>
                <a:ea typeface="+mn-ea"/>
                <a:cs typeface="+mn-cs"/>
              </a:rPr>
              <a:t>When Emergency care facility is missing it’s AHA ID</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kern="1200" baseline="0" dirty="0" smtClean="0">
                <a:solidFill>
                  <a:schemeClr val="tx1"/>
                </a:solidFill>
                <a:effectLst/>
                <a:latin typeface="+mn-lt"/>
                <a:ea typeface="+mn-ea"/>
                <a:cs typeface="+mn-cs"/>
              </a:rPr>
              <a:t>Or you choose Other from the Feed Name drop down for a primary facility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TALKING </a:t>
            </a:r>
            <a:r>
              <a:rPr lang="en-US" sz="1200" kern="1200" dirty="0" smtClean="0">
                <a:solidFill>
                  <a:schemeClr val="tx1"/>
                </a:solidFill>
                <a:effectLst/>
                <a:latin typeface="+mn-lt"/>
                <a:ea typeface="+mn-ea"/>
                <a:cs typeface="+mn-cs"/>
              </a:rPr>
              <a:t>POINT: Mention when discussing the AHA</a:t>
            </a:r>
            <a:r>
              <a:rPr lang="en-US" sz="1200" kern="1200" baseline="0" dirty="0" smtClean="0">
                <a:solidFill>
                  <a:schemeClr val="tx1"/>
                </a:solidFill>
                <a:effectLst/>
                <a:latin typeface="+mn-lt"/>
                <a:ea typeface="+mn-ea"/>
                <a:cs typeface="+mn-cs"/>
              </a:rPr>
              <a:t> that ADM Team has created a helpful reference to identify a facilities AHA ID. The</a:t>
            </a:r>
            <a:r>
              <a:rPr lang="en-US" sz="1200" kern="1200" dirty="0" smtClean="0">
                <a:solidFill>
                  <a:schemeClr val="tx1"/>
                </a:solidFill>
                <a:effectLst/>
                <a:latin typeface="+mn-lt"/>
                <a:ea typeface="+mn-ea"/>
                <a:cs typeface="+mn-cs"/>
              </a:rPr>
              <a:t> NSSP Analytic Data Management Team has provided Site specific AHA reports that can serve as helpful reference (as needed) to identify the AHA ID. The reports are located in the If anyone</a:t>
            </a:r>
            <a:r>
              <a:rPr lang="en-US" sz="1200" kern="1200" baseline="0" dirty="0" smtClean="0">
                <a:solidFill>
                  <a:schemeClr val="tx1"/>
                </a:solidFill>
                <a:effectLst/>
                <a:latin typeface="+mn-lt"/>
                <a:ea typeface="+mn-ea"/>
                <a:cs typeface="+mn-cs"/>
              </a:rPr>
              <a:t> wants us to resend the Data Representativeness Report, please reach out to the NSSP Help Desk or </a:t>
            </a:r>
            <a:r>
              <a:rPr lang="en-US" sz="1200" dirty="0" smtClean="0">
                <a:solidFill>
                  <a:srgbClr val="000000"/>
                </a:solidFill>
                <a:latin typeface="Calibri" panose="020F0502020204030204" pitchFamily="34" charset="0"/>
              </a:rPr>
              <a:t> Access this report using WinSCP to access the Reports/Production folder on </a:t>
            </a:r>
            <a:r>
              <a:rPr lang="en-US" sz="1200" b="1" dirty="0" smtClean="0">
                <a:solidFill>
                  <a:srgbClr val="000000"/>
                </a:solidFill>
                <a:latin typeface="Calibri" panose="020F0502020204030204" pitchFamily="34" charset="0"/>
              </a:rPr>
              <a:t>datatrans.biosen.se </a:t>
            </a:r>
            <a:r>
              <a:rPr lang="en-US" sz="1200" dirty="0" smtClean="0">
                <a:solidFill>
                  <a:srgbClr val="000000"/>
                </a:solidFill>
                <a:latin typeface="Calibri" panose="020F0502020204030204" pitchFamily="34" charset="0"/>
              </a:rPr>
              <a:t>server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42371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baseline="0" dirty="0" smtClean="0"/>
              <a:t>On the Super User side, we have this UI to approve and reject changes. </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49</a:t>
            </a:fld>
            <a:endParaRPr lang="en-US" dirty="0"/>
          </a:p>
        </p:txBody>
      </p:sp>
    </p:spTree>
    <p:extLst>
      <p:ext uri="{BB962C8B-B14F-4D97-AF65-F5344CB8AC3E}">
        <p14:creationId xmlns:p14="http://schemas.microsoft.com/office/powerpoint/2010/main" val="2489289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aseline="0" dirty="0" smtClean="0"/>
              <a:t>When we reject this is the screen we’ll see. I’m going to provide an example in the next few slides. </a:t>
            </a:r>
            <a:endParaRPr lang="en-US" baseline="0"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50</a:t>
            </a:fld>
            <a:endParaRPr lang="en-US" dirty="0"/>
          </a:p>
        </p:txBody>
      </p:sp>
    </p:spTree>
    <p:extLst>
      <p:ext uri="{BB962C8B-B14F-4D97-AF65-F5344CB8AC3E}">
        <p14:creationId xmlns:p14="http://schemas.microsoft.com/office/powerpoint/2010/main" val="425260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site admin can change the status for this facility by opening this record.</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52</a:t>
            </a:fld>
            <a:endParaRPr lang="en-US" dirty="0"/>
          </a:p>
        </p:txBody>
      </p:sp>
    </p:spTree>
    <p:extLst>
      <p:ext uri="{BB962C8B-B14F-4D97-AF65-F5344CB8AC3E}">
        <p14:creationId xmlns:p14="http://schemas.microsoft.com/office/powerpoint/2010/main" val="3994575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scrolling</a:t>
            </a:r>
            <a:r>
              <a:rPr lang="en-US" baseline="0" dirty="0" smtClean="0"/>
              <a:t> to the Facility Status at the very bottom of the page, and changing the status from onboarding to Active</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53</a:t>
            </a:fld>
            <a:endParaRPr lang="en-US" dirty="0"/>
          </a:p>
        </p:txBody>
      </p:sp>
    </p:spTree>
    <p:extLst>
      <p:ext uri="{BB962C8B-B14F-4D97-AF65-F5344CB8AC3E}">
        <p14:creationId xmlns:p14="http://schemas.microsoft.com/office/powerpoint/2010/main" val="779260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user changes the status, these two statements</a:t>
            </a:r>
            <a:r>
              <a:rPr lang="en-US" baseline="0" dirty="0" smtClean="0"/>
              <a:t> will show and the Site Administrator is asked to indicate Yes or No to “reviewing the validation report” and confirming that there is no PII transmission”. The Site Admin will then click Save</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54</a:t>
            </a:fld>
            <a:endParaRPr lang="en-US" dirty="0"/>
          </a:p>
        </p:txBody>
      </p:sp>
    </p:spTree>
    <p:extLst>
      <p:ext uri="{BB962C8B-B14F-4D97-AF65-F5344CB8AC3E}">
        <p14:creationId xmlns:p14="http://schemas.microsoft.com/office/powerpoint/2010/main" val="162036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96459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main MFT tab, the user then sees the Record Status change to Review.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55</a:t>
            </a:fld>
            <a:endParaRPr lang="en-US" dirty="0"/>
          </a:p>
        </p:txBody>
      </p:sp>
    </p:spTree>
    <p:extLst>
      <p:ext uri="{BB962C8B-B14F-4D97-AF65-F5344CB8AC3E}">
        <p14:creationId xmlns:p14="http://schemas.microsoft.com/office/powerpoint/2010/main" val="3256045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Onboarding Team will then review the information in the table and can approve or reject based on the table columns. This facility is a primary facility missing an AHA_ID, so we are going to reject it to send back to Site Administrator.</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56</a:t>
            </a:fld>
            <a:endParaRPr lang="en-US" dirty="0"/>
          </a:p>
        </p:txBody>
      </p:sp>
    </p:spTree>
    <p:extLst>
      <p:ext uri="{BB962C8B-B14F-4D97-AF65-F5344CB8AC3E}">
        <p14:creationId xmlns:p14="http://schemas.microsoft.com/office/powerpoint/2010/main" val="2570737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aseline="0" dirty="0" smtClean="0"/>
              <a:t>We will then see a modal window pop open allowing us to add a comment. Saving will then update the status on the Site Admin’s view. </a:t>
            </a:r>
            <a:endParaRPr lang="en-US" baseline="0"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57</a:t>
            </a:fld>
            <a:endParaRPr lang="en-US" dirty="0"/>
          </a:p>
        </p:txBody>
      </p:sp>
    </p:spTree>
    <p:extLst>
      <p:ext uri="{BB962C8B-B14F-4D97-AF65-F5344CB8AC3E}">
        <p14:creationId xmlns:p14="http://schemas.microsoft.com/office/powerpoint/2010/main" val="852443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site administrator can see the review notes in the facility</a:t>
            </a:r>
            <a:r>
              <a:rPr lang="en-US" baseline="0" dirty="0" smtClean="0"/>
              <a:t> record and make the necessary updates.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59</a:t>
            </a:fld>
            <a:endParaRPr lang="en-US" dirty="0"/>
          </a:p>
        </p:txBody>
      </p:sp>
    </p:spTree>
    <p:extLst>
      <p:ext uri="{BB962C8B-B14F-4D97-AF65-F5344CB8AC3E}">
        <p14:creationId xmlns:p14="http://schemas.microsoft.com/office/powerpoint/2010/main" val="803897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60</a:t>
            </a:fld>
            <a:endParaRPr lang="en-US" dirty="0"/>
          </a:p>
        </p:txBody>
      </p:sp>
    </p:spTree>
    <p:extLst>
      <p:ext uri="{BB962C8B-B14F-4D97-AF65-F5344CB8AC3E}">
        <p14:creationId xmlns:p14="http://schemas.microsoft.com/office/powerpoint/2010/main" val="2824682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62</a:t>
            </a:fld>
            <a:endParaRPr lang="en-US" dirty="0"/>
          </a:p>
        </p:txBody>
      </p:sp>
    </p:spTree>
    <p:extLst>
      <p:ext uri="{BB962C8B-B14F-4D97-AF65-F5344CB8AC3E}">
        <p14:creationId xmlns:p14="http://schemas.microsoft.com/office/powerpoint/2010/main" val="3605453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63106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0430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15797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9201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090628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9144000" cy="914400"/>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96D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68429"/>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44475089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9144000" cy="914400"/>
          </a:xfrm>
          <a:prstGeom prst="rect">
            <a:avLst/>
          </a:prstGeom>
        </p:spPr>
      </p:pic>
      <p:sp>
        <p:nvSpPr>
          <p:cNvPr id="6" name="TextBox 5"/>
          <p:cNvSpPr txBox="1"/>
          <p:nvPr userDrawn="1"/>
        </p:nvSpPr>
        <p:spPr>
          <a:xfrm>
            <a:off x="457200" y="168429"/>
            <a:ext cx="6903076" cy="646331"/>
          </a:xfrm>
          <a:prstGeom prst="rect">
            <a:avLst/>
          </a:prstGeom>
          <a:noFill/>
        </p:spPr>
        <p:txBody>
          <a:bodyPr wrap="square" rtlCol="0">
            <a:spAutoFit/>
          </a:bodyPr>
          <a:lstStyle/>
          <a:p>
            <a:r>
              <a:rPr lang="en-US" b="1" dirty="0" smtClean="0">
                <a:solidFill>
                  <a:srgbClr val="FFFFFF">
                    <a:lumMod val="95000"/>
                  </a:srgbClr>
                </a:solidFill>
                <a:latin typeface="Calibri" panose="020F0502020204030204" pitchFamily="34" charset="0"/>
              </a:rPr>
              <a:t>Center for Surveillance, Epidemiology, and Laboratory Services</a:t>
            </a:r>
          </a:p>
          <a:p>
            <a:r>
              <a:rPr lang="en-US" b="1" dirty="0" smtClean="0">
                <a:solidFill>
                  <a:srgbClr val="FFFFFF">
                    <a:lumMod val="95000"/>
                  </a:srgbClr>
                </a:solidFill>
                <a:latin typeface="Calibri" panose="020F0502020204030204" pitchFamily="34" charset="0"/>
              </a:rPr>
              <a:t>Division of Health Informatics and Surveillance </a:t>
            </a:r>
          </a:p>
        </p:txBody>
      </p:sp>
      <p:sp>
        <p:nvSpPr>
          <p:cNvPr id="9" name="Isosceles Triangle 8"/>
          <p:cNvSpPr/>
          <p:nvPr userDrawn="1"/>
        </p:nvSpPr>
        <p:spPr>
          <a:xfrm rot="10800000">
            <a:off x="2331157" y="884442"/>
            <a:ext cx="236376" cy="259372"/>
          </a:xfrm>
          <a:prstGeom prst="triangle">
            <a:avLst/>
          </a:prstGeom>
          <a:solidFill>
            <a:srgbClr val="00A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Tree>
    <p:extLst>
      <p:ext uri="{BB962C8B-B14F-4D97-AF65-F5344CB8AC3E}">
        <p14:creationId xmlns:p14="http://schemas.microsoft.com/office/powerpoint/2010/main" val="356704203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9144000" cy="914400"/>
          </a:xfrm>
          <a:prstGeom prst="rect">
            <a:avLst/>
          </a:prstGeom>
        </p:spPr>
      </p:pic>
      <p:sp>
        <p:nvSpPr>
          <p:cNvPr id="6" name="TextBox 5"/>
          <p:cNvSpPr txBox="1"/>
          <p:nvPr userDrawn="1"/>
        </p:nvSpPr>
        <p:spPr>
          <a:xfrm>
            <a:off x="457200" y="168429"/>
            <a:ext cx="6903076" cy="646331"/>
          </a:xfrm>
          <a:prstGeom prst="rect">
            <a:avLst/>
          </a:prstGeom>
          <a:noFill/>
        </p:spPr>
        <p:txBody>
          <a:bodyPr wrap="square" rtlCol="0">
            <a:spAutoFit/>
          </a:bodyPr>
          <a:lstStyle/>
          <a:p>
            <a:r>
              <a:rPr lang="en-US" b="1" dirty="0" smtClean="0">
                <a:solidFill>
                  <a:srgbClr val="FFFFFF">
                    <a:lumMod val="95000"/>
                  </a:srgbClr>
                </a:solidFill>
                <a:latin typeface="Calibri" panose="020F0502020204030204" pitchFamily="34" charset="0"/>
              </a:rPr>
              <a:t>Center for Surveillance, Epidemiology, and Laboratory Services</a:t>
            </a:r>
          </a:p>
          <a:p>
            <a:r>
              <a:rPr lang="en-US" b="1" dirty="0" smtClean="0">
                <a:solidFill>
                  <a:srgbClr val="FFFFFF">
                    <a:lumMod val="95000"/>
                  </a:srgbClr>
                </a:solidFill>
                <a:latin typeface="Calibri" panose="020F0502020204030204" pitchFamily="34" charset="0"/>
              </a:rPr>
              <a:t>Division of Health Informatics and Surveillance </a:t>
            </a:r>
          </a:p>
        </p:txBody>
      </p:sp>
      <p:sp>
        <p:nvSpPr>
          <p:cNvPr id="9" name="Isosceles Triangle 8"/>
          <p:cNvSpPr/>
          <p:nvPr userDrawn="1"/>
        </p:nvSpPr>
        <p:spPr>
          <a:xfrm rot="10800000">
            <a:off x="2331157" y="884442"/>
            <a:ext cx="236376" cy="259372"/>
          </a:xfrm>
          <a:prstGeom prst="triangle">
            <a:avLst/>
          </a:prstGeom>
          <a:solidFill>
            <a:srgbClr val="00A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Tree>
    <p:extLst>
      <p:ext uri="{BB962C8B-B14F-4D97-AF65-F5344CB8AC3E}">
        <p14:creationId xmlns:p14="http://schemas.microsoft.com/office/powerpoint/2010/main" val="82216614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b="-41214"/>
          <a:stretch/>
        </p:blipFill>
        <p:spPr>
          <a:xfrm>
            <a:off x="6438"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50000"/>
                  </a:schemeClr>
                </a:solidFill>
              </a:defRPr>
            </a:lvl1pPr>
            <a:lvl2pPr>
              <a:buClr>
                <a:srgbClr val="532E63"/>
              </a:buClr>
              <a:defRPr sz="2000">
                <a:solidFill>
                  <a:schemeClr val="accent4">
                    <a:lumMod val="50000"/>
                  </a:schemeClr>
                </a:solidFill>
              </a:defRPr>
            </a:lvl2pPr>
            <a:lvl3pPr>
              <a:buClr>
                <a:srgbClr val="9A3B26"/>
              </a:buClr>
              <a:defRPr sz="2000">
                <a:solidFill>
                  <a:schemeClr val="accent4">
                    <a:lumMod val="50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63473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smtClean="0"/>
              <a:t>Bottom band: CSELS</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5018709"/>
            <a:ext cx="9144000" cy="124791"/>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Box 4"/>
          <p:cNvSpPr txBox="1"/>
          <p:nvPr userDrawn="1"/>
        </p:nvSpPr>
        <p:spPr>
          <a:xfrm>
            <a:off x="8171556" y="4741278"/>
            <a:ext cx="865848" cy="369332"/>
          </a:xfrm>
          <a:prstGeom prst="rect">
            <a:avLst/>
          </a:prstGeom>
          <a:noFill/>
        </p:spPr>
        <p:txBody>
          <a:bodyPr wrap="square" rtlCol="0">
            <a:spAutoFit/>
          </a:bodyPr>
          <a:lstStyle/>
          <a:p>
            <a:pPr algn="r"/>
            <a:fld id="{546F342E-8484-4702-8326-3C4F0D187E4A}" type="slidenum">
              <a:rPr lang="en-US" smtClean="0"/>
              <a:pPr algn="r"/>
              <a:t>‹#›</a:t>
            </a:fld>
            <a:endParaRPr lang="en-US" dirty="0"/>
          </a:p>
        </p:txBody>
      </p:sp>
    </p:spTree>
    <p:extLst>
      <p:ext uri="{BB962C8B-B14F-4D97-AF65-F5344CB8AC3E}">
        <p14:creationId xmlns:p14="http://schemas.microsoft.com/office/powerpoint/2010/main" val="11957955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88B7"/>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5093" y="5013702"/>
            <a:ext cx="9130696" cy="137548"/>
          </a:xfrm>
          <a:prstGeom prst="rect">
            <a:avLst/>
          </a:prstGeom>
        </p:spPr>
      </p:pic>
      <p:sp>
        <p:nvSpPr>
          <p:cNvPr id="6" name="TextBox 5"/>
          <p:cNvSpPr txBox="1"/>
          <p:nvPr userDrawn="1"/>
        </p:nvSpPr>
        <p:spPr>
          <a:xfrm>
            <a:off x="8171556" y="4741278"/>
            <a:ext cx="865848" cy="369332"/>
          </a:xfrm>
          <a:prstGeom prst="rect">
            <a:avLst/>
          </a:prstGeom>
          <a:noFill/>
        </p:spPr>
        <p:txBody>
          <a:bodyPr wrap="square" rtlCol="0">
            <a:spAutoFit/>
          </a:bodyPr>
          <a:lstStyle/>
          <a:p>
            <a:pPr algn="r"/>
            <a:fld id="{546F342E-8484-4702-8326-3C4F0D187E4A}" type="slidenum">
              <a:rPr lang="en-US" smtClean="0"/>
              <a:pPr algn="r"/>
              <a:t>‹#›</a:t>
            </a:fld>
            <a:endParaRPr lang="en-US" dirty="0"/>
          </a:p>
        </p:txBody>
      </p:sp>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8171556" y="4741278"/>
            <a:ext cx="865848" cy="369332"/>
          </a:xfrm>
          <a:prstGeom prst="rect">
            <a:avLst/>
          </a:prstGeom>
          <a:noFill/>
        </p:spPr>
        <p:txBody>
          <a:bodyPr wrap="square" rtlCol="0">
            <a:spAutoFit/>
          </a:bodyPr>
          <a:lstStyle/>
          <a:p>
            <a:pPr algn="r"/>
            <a:fld id="{546F342E-8484-4702-8326-3C4F0D187E4A}" type="slidenum">
              <a:rPr lang="en-US" smtClean="0">
                <a:solidFill>
                  <a:schemeClr val="bg2"/>
                </a:solidFill>
              </a:rPr>
              <a:pPr algn="r"/>
              <a:t>‹#›</a:t>
            </a:fld>
            <a:endParaRPr lang="en-US" dirty="0">
              <a:solidFill>
                <a:schemeClr val="bg2"/>
              </a:solidFill>
            </a:endParaRP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263785"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354073" y="4774168"/>
            <a:ext cx="865848" cy="369332"/>
          </a:xfrm>
          <a:prstGeom prst="rect">
            <a:avLst/>
          </a:prstGeom>
          <a:noFill/>
        </p:spPr>
        <p:txBody>
          <a:bodyPr wrap="square" rtlCol="0">
            <a:spAutoFit/>
          </a:bodyPr>
          <a:lstStyle/>
          <a:p>
            <a:pPr algn="r"/>
            <a:fld id="{546F342E-8484-4702-8326-3C4F0D187E4A}" type="slidenum">
              <a:rPr lang="en-US" smtClean="0">
                <a:solidFill>
                  <a:schemeClr val="bg2"/>
                </a:solidFill>
              </a:rPr>
              <a:pPr algn="r"/>
              <a:t>‹#›</a:t>
            </a:fld>
            <a:endParaRPr lang="en-US" dirty="0">
              <a:solidFill>
                <a:schemeClr val="bg2"/>
              </a:solidFill>
            </a:endParaRP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9144000" cy="914400"/>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96D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68429"/>
            <a:ext cx="6903076" cy="369332"/>
          </a:xfrm>
          <a:prstGeom prst="rect">
            <a:avLst/>
          </a:prstGeom>
          <a:noFill/>
        </p:spPr>
        <p:txBody>
          <a:bodyPr wrap="square" rtlCol="0">
            <a:spAutoFit/>
          </a:bodyPr>
          <a:lstStyle/>
          <a:p>
            <a:r>
              <a:rPr lang="en-US" b="1" dirty="0" smtClean="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87394547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smtClean="0"/>
              <a:t>Bottom band: CSELS</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5018709"/>
            <a:ext cx="9144000" cy="124791"/>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Box 4"/>
          <p:cNvSpPr txBox="1"/>
          <p:nvPr userDrawn="1"/>
        </p:nvSpPr>
        <p:spPr>
          <a:xfrm>
            <a:off x="8171556" y="4741278"/>
            <a:ext cx="865848" cy="369332"/>
          </a:xfrm>
          <a:prstGeom prst="rect">
            <a:avLst/>
          </a:prstGeom>
          <a:noFill/>
        </p:spPr>
        <p:txBody>
          <a:bodyPr wrap="square" rtlCol="0">
            <a:spAutoFit/>
          </a:bodyPr>
          <a:lstStyle/>
          <a:p>
            <a:pPr algn="r"/>
            <a:fld id="{546F342E-8484-4702-8326-3C4F0D187E4A}" type="slidenum">
              <a:rPr lang="en-US" smtClean="0">
                <a:solidFill>
                  <a:srgbClr val="0F56DC"/>
                </a:solidFill>
              </a:rPr>
              <a:pPr algn="r"/>
              <a:t>‹#›</a:t>
            </a:fld>
            <a:endParaRPr lang="en-US" dirty="0">
              <a:solidFill>
                <a:srgbClr val="0F56DC"/>
              </a:solidFill>
            </a:endParaRPr>
          </a:p>
        </p:txBody>
      </p:sp>
    </p:spTree>
    <p:extLst>
      <p:ext uri="{BB962C8B-B14F-4D97-AF65-F5344CB8AC3E}">
        <p14:creationId xmlns:p14="http://schemas.microsoft.com/office/powerpoint/2010/main" val="240770647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88B7"/>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5093" y="5013702"/>
            <a:ext cx="9130696" cy="137548"/>
          </a:xfrm>
          <a:prstGeom prst="rect">
            <a:avLst/>
          </a:prstGeom>
        </p:spPr>
      </p:pic>
      <p:sp>
        <p:nvSpPr>
          <p:cNvPr id="6" name="TextBox 5"/>
          <p:cNvSpPr txBox="1"/>
          <p:nvPr userDrawn="1"/>
        </p:nvSpPr>
        <p:spPr>
          <a:xfrm>
            <a:off x="8171556" y="4741278"/>
            <a:ext cx="865848" cy="369332"/>
          </a:xfrm>
          <a:prstGeom prst="rect">
            <a:avLst/>
          </a:prstGeom>
          <a:noFill/>
        </p:spPr>
        <p:txBody>
          <a:bodyPr wrap="square" rtlCol="0">
            <a:spAutoFit/>
          </a:bodyPr>
          <a:lstStyle/>
          <a:p>
            <a:pPr algn="r"/>
            <a:fld id="{546F342E-8484-4702-8326-3C4F0D187E4A}" type="slidenum">
              <a:rPr lang="en-US" smtClean="0">
                <a:solidFill>
                  <a:srgbClr val="0F56DC"/>
                </a:solidFill>
              </a:rPr>
              <a:pPr algn="r"/>
              <a:t>‹#›</a:t>
            </a:fld>
            <a:endParaRPr lang="en-US" dirty="0">
              <a:solidFill>
                <a:srgbClr val="0F56DC"/>
              </a:solidFill>
            </a:endParaRPr>
          </a:p>
        </p:txBody>
      </p:sp>
    </p:spTree>
    <p:extLst>
      <p:ext uri="{BB962C8B-B14F-4D97-AF65-F5344CB8AC3E}">
        <p14:creationId xmlns:p14="http://schemas.microsoft.com/office/powerpoint/2010/main" val="38034509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8171556" y="4741278"/>
            <a:ext cx="865848" cy="369332"/>
          </a:xfrm>
          <a:prstGeom prst="rect">
            <a:avLst/>
          </a:prstGeom>
          <a:noFill/>
        </p:spPr>
        <p:txBody>
          <a:bodyPr wrap="square" rtlCol="0">
            <a:spAutoFit/>
          </a:bodyPr>
          <a:lstStyle/>
          <a:p>
            <a:pPr algn="r"/>
            <a:fld id="{546F342E-8484-4702-8326-3C4F0D187E4A}" type="slidenum">
              <a:rPr lang="en-US" smtClean="0">
                <a:solidFill>
                  <a:srgbClr val="FFFFFF"/>
                </a:solidFill>
              </a:rPr>
              <a:pPr algn="r"/>
              <a:t>‹#›</a:t>
            </a:fld>
            <a:endParaRPr lang="en-US" dirty="0">
              <a:solidFill>
                <a:srgbClr val="FFFFFF"/>
              </a:solidFill>
            </a:endParaRPr>
          </a:p>
        </p:txBody>
      </p:sp>
    </p:spTree>
    <p:extLst>
      <p:ext uri="{BB962C8B-B14F-4D97-AF65-F5344CB8AC3E}">
        <p14:creationId xmlns:p14="http://schemas.microsoft.com/office/powerpoint/2010/main" val="110807112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 name="TextBox 2"/>
          <p:cNvSpPr txBox="1"/>
          <p:nvPr userDrawn="1"/>
        </p:nvSpPr>
        <p:spPr>
          <a:xfrm>
            <a:off x="7730359" y="131379"/>
            <a:ext cx="1177158" cy="307777"/>
          </a:xfrm>
          <a:prstGeom prst="rect">
            <a:avLst/>
          </a:prstGeom>
          <a:noFill/>
        </p:spPr>
        <p:txBody>
          <a:bodyPr wrap="square" rtlCol="0">
            <a:spAutoFit/>
          </a:bodyPr>
          <a:lstStyle/>
          <a:p>
            <a:r>
              <a:rPr lang="en-US" sz="1400" i="1" dirty="0" smtClean="0">
                <a:solidFill>
                  <a:srgbClr val="FF0000"/>
                </a:solidFill>
                <a:latin typeface="Calibri" panose="020F0502020204030204" pitchFamily="34" charset="0"/>
              </a:rPr>
              <a:t>Proposed UI</a:t>
            </a:r>
            <a:endParaRPr lang="en-US" sz="1400" i="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2" r:id="rId3"/>
    <p:sldLayoutId id="2147483823" r:id="rId4"/>
    <p:sldLayoutId id="2147483849" r:id="rId5"/>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TextBox 1"/>
          <p:cNvSpPr txBox="1"/>
          <p:nvPr userDrawn="1"/>
        </p:nvSpPr>
        <p:spPr>
          <a:xfrm>
            <a:off x="7730359" y="131379"/>
            <a:ext cx="1177158" cy="307777"/>
          </a:xfrm>
          <a:prstGeom prst="rect">
            <a:avLst/>
          </a:prstGeom>
          <a:noFill/>
        </p:spPr>
        <p:txBody>
          <a:bodyPr wrap="square" rtlCol="0">
            <a:spAutoFit/>
          </a:bodyPr>
          <a:lstStyle/>
          <a:p>
            <a:r>
              <a:rPr lang="en-US" sz="1400" i="1" dirty="0" smtClean="0">
                <a:solidFill>
                  <a:srgbClr val="FF0000"/>
                </a:solidFill>
                <a:latin typeface="Calibri" panose="020F0502020204030204" pitchFamily="34" charset="0"/>
              </a:rPr>
              <a:t>Proposed UI</a:t>
            </a:r>
            <a:endParaRPr lang="en-US" sz="1400" i="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421421685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1115742"/>
            <a:ext cx="8229600" cy="8668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a:r>
              <a:rPr lang="en-US" altLang="en-US" sz="2800" b="1" dirty="0">
                <a:solidFill>
                  <a:srgbClr val="0096D6"/>
                </a:solidFill>
                <a:latin typeface="Calibri" pitchFamily="34" charset="0"/>
              </a:rPr>
              <a:t>Facility Administration Tool</a:t>
            </a:r>
          </a:p>
        </p:txBody>
      </p:sp>
      <p:sp>
        <p:nvSpPr>
          <p:cNvPr id="7" name="Subtitle 1"/>
          <p:cNvSpPr txBox="1">
            <a:spLocks/>
          </p:cNvSpPr>
          <p:nvPr/>
        </p:nvSpPr>
        <p:spPr>
          <a:xfrm>
            <a:off x="457200" y="1592589"/>
            <a:ext cx="6400800" cy="136087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b="1" dirty="0" smtClean="0">
                <a:solidFill>
                  <a:srgbClr val="0096D6"/>
                </a:solidFill>
              </a:rPr>
              <a:t>MFT User </a:t>
            </a:r>
            <a:r>
              <a:rPr lang="en-US" sz="2000" b="1" dirty="0">
                <a:solidFill>
                  <a:srgbClr val="0096D6"/>
                </a:solidFill>
              </a:rPr>
              <a:t>Interface Review</a:t>
            </a:r>
          </a:p>
          <a:p>
            <a:pPr marL="0" indent="0">
              <a:spcBef>
                <a:spcPts val="0"/>
              </a:spcBef>
              <a:buNone/>
            </a:pPr>
            <a:r>
              <a:rPr lang="en-US" sz="2000" dirty="0">
                <a:solidFill>
                  <a:srgbClr val="0096D6"/>
                </a:solidFill>
              </a:rPr>
              <a:t>May 18, 2017</a:t>
            </a:r>
          </a:p>
          <a:p>
            <a:pPr marL="0" indent="0">
              <a:spcBef>
                <a:spcPts val="0"/>
              </a:spcBef>
              <a:buNone/>
            </a:pPr>
            <a:r>
              <a:rPr lang="en-US" sz="2000" dirty="0">
                <a:solidFill>
                  <a:srgbClr val="0096D6"/>
                </a:solidFill>
              </a:rPr>
              <a:t>2:00 PM to 3:00 PM </a:t>
            </a:r>
            <a:r>
              <a:rPr lang="en-US" sz="2000" dirty="0" smtClean="0">
                <a:solidFill>
                  <a:srgbClr val="0096D6"/>
                </a:solidFill>
              </a:rPr>
              <a:t>EDT</a:t>
            </a:r>
            <a:endParaRPr lang="en-US" sz="2000" dirty="0">
              <a:solidFill>
                <a:srgbClr val="0096D6"/>
              </a:solidFill>
            </a:endParaRPr>
          </a:p>
          <a:p>
            <a:endParaRPr lang="en-US" dirty="0" smtClean="0"/>
          </a:p>
          <a:p>
            <a:endParaRPr lang="en-US" dirty="0"/>
          </a:p>
        </p:txBody>
      </p:sp>
      <p:sp>
        <p:nvSpPr>
          <p:cNvPr id="8" name="Text Placeholder 5"/>
          <p:cNvSpPr txBox="1">
            <a:spLocks/>
          </p:cNvSpPr>
          <p:nvPr/>
        </p:nvSpPr>
        <p:spPr>
          <a:xfrm>
            <a:off x="457200" y="3814187"/>
            <a:ext cx="6400800" cy="109609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rgbClr val="0096D6"/>
                </a:solidFill>
              </a:rPr>
              <a:t>Presented By Millie Linville, MPH</a:t>
            </a:r>
          </a:p>
          <a:p>
            <a:pPr marL="0" indent="0">
              <a:lnSpc>
                <a:spcPts val="2000"/>
              </a:lnSpc>
              <a:buNone/>
            </a:pPr>
            <a:r>
              <a:rPr lang="en-US" sz="1800" i="1" dirty="0">
                <a:solidFill>
                  <a:srgbClr val="0096D6"/>
                </a:solidFill>
              </a:rPr>
              <a:t>CDC Contractor</a:t>
            </a:r>
          </a:p>
          <a:p>
            <a:pPr marL="0" indent="0">
              <a:lnSpc>
                <a:spcPts val="2000"/>
              </a:lnSpc>
              <a:buNone/>
            </a:pPr>
            <a:r>
              <a:rPr lang="en-US" sz="1800" i="1" dirty="0">
                <a:solidFill>
                  <a:srgbClr val="0096D6"/>
                </a:solidFill>
              </a:rPr>
              <a:t>NSSP Support Team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021" y="1817212"/>
            <a:ext cx="4063779" cy="2232349"/>
          </a:xfrm>
          <a:prstGeom prst="rect">
            <a:avLst/>
          </a:prstGeom>
        </p:spPr>
      </p:pic>
    </p:spTree>
    <p:extLst>
      <p:ext uri="{BB962C8B-B14F-4D97-AF65-F5344CB8AC3E}">
        <p14:creationId xmlns:p14="http://schemas.microsoft.com/office/powerpoint/2010/main" val="11045343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4543"/>
          <a:stretch/>
        </p:blipFill>
        <p:spPr>
          <a:xfrm>
            <a:off x="1005841" y="1"/>
            <a:ext cx="7147342" cy="5038996"/>
          </a:xfrm>
          <a:prstGeom prst="rect">
            <a:avLst/>
          </a:prstGeom>
        </p:spPr>
      </p:pic>
    </p:spTree>
    <p:extLst>
      <p:ext uri="{BB962C8B-B14F-4D97-AF65-F5344CB8AC3E}">
        <p14:creationId xmlns:p14="http://schemas.microsoft.com/office/powerpoint/2010/main" val="5046531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4803"/>
          <a:stretch/>
        </p:blipFill>
        <p:spPr>
          <a:xfrm>
            <a:off x="990387" y="0"/>
            <a:ext cx="7163225" cy="5034846"/>
          </a:xfrm>
          <a:prstGeom prst="rect">
            <a:avLst/>
          </a:prstGeom>
        </p:spPr>
      </p:pic>
    </p:spTree>
    <p:extLst>
      <p:ext uri="{BB962C8B-B14F-4D97-AF65-F5344CB8AC3E}">
        <p14:creationId xmlns:p14="http://schemas.microsoft.com/office/powerpoint/2010/main" val="10544405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4194"/>
          <a:stretch/>
        </p:blipFill>
        <p:spPr>
          <a:xfrm>
            <a:off x="990387" y="0"/>
            <a:ext cx="7163225" cy="5070884"/>
          </a:xfrm>
          <a:prstGeom prst="rect">
            <a:avLst/>
          </a:prstGeom>
        </p:spPr>
      </p:pic>
    </p:spTree>
    <p:extLst>
      <p:ext uri="{BB962C8B-B14F-4D97-AF65-F5344CB8AC3E}">
        <p14:creationId xmlns:p14="http://schemas.microsoft.com/office/powerpoint/2010/main" val="5128007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What Fields are Required?</a:t>
            </a:r>
            <a:endParaRPr lang="en-US" dirty="0"/>
          </a:p>
        </p:txBody>
      </p:sp>
      <p:sp>
        <p:nvSpPr>
          <p:cNvPr id="3" name="Content Placeholder 2"/>
          <p:cNvSpPr>
            <a:spLocks noGrp="1"/>
          </p:cNvSpPr>
          <p:nvPr>
            <p:ph type="body" sz="quarter" idx="10"/>
          </p:nvPr>
        </p:nvSpPr>
        <p:spPr>
          <a:xfrm>
            <a:off x="457200" y="1158875"/>
            <a:ext cx="8229600" cy="3341688"/>
          </a:xfrm>
        </p:spPr>
        <p:txBody>
          <a:bodyPr numCol="2">
            <a:noAutofit/>
          </a:bodyPr>
          <a:lstStyle/>
          <a:p>
            <a:r>
              <a:rPr lang="en-US" sz="2400" dirty="0"/>
              <a:t>FacilityID_UUID</a:t>
            </a:r>
          </a:p>
          <a:p>
            <a:r>
              <a:rPr lang="en-US" sz="2400" dirty="0"/>
              <a:t>Status </a:t>
            </a:r>
          </a:p>
          <a:p>
            <a:r>
              <a:rPr lang="en-US" sz="2400" dirty="0"/>
              <a:t>Facility_Type</a:t>
            </a:r>
          </a:p>
          <a:p>
            <a:r>
              <a:rPr lang="en-US" sz="2400" dirty="0"/>
              <a:t>Primary_Facility</a:t>
            </a:r>
          </a:p>
          <a:p>
            <a:r>
              <a:rPr lang="en-US" sz="2400" dirty="0"/>
              <a:t>FacType_Primary</a:t>
            </a:r>
          </a:p>
          <a:p>
            <a:r>
              <a:rPr lang="en-US" sz="2400" dirty="0" smtClean="0"/>
              <a:t>Feed_Name </a:t>
            </a:r>
            <a:endParaRPr lang="en-US" sz="2400" dirty="0"/>
          </a:p>
          <a:p>
            <a:r>
              <a:rPr lang="en-US" sz="2400" dirty="0" smtClean="0"/>
              <a:t>Vendor_Name</a:t>
            </a:r>
            <a:r>
              <a:rPr lang="en-US" sz="2400" dirty="0"/>
              <a:t>*</a:t>
            </a:r>
          </a:p>
          <a:p>
            <a:endParaRPr lang="en-US" sz="2400" dirty="0" smtClean="0"/>
          </a:p>
          <a:p>
            <a:endParaRPr lang="en-US" sz="2400" dirty="0"/>
          </a:p>
          <a:p>
            <a:r>
              <a:rPr lang="en-US" sz="2400" dirty="0" smtClean="0"/>
              <a:t>Facility_Name</a:t>
            </a:r>
            <a:endParaRPr lang="en-US" sz="2400" dirty="0"/>
          </a:p>
          <a:p>
            <a:r>
              <a:rPr lang="en-US" sz="2400" dirty="0" smtClean="0"/>
              <a:t>Facility_Street_Address</a:t>
            </a:r>
            <a:endParaRPr lang="en-US" sz="2400" dirty="0"/>
          </a:p>
          <a:p>
            <a:r>
              <a:rPr lang="en-US" sz="2400" dirty="0"/>
              <a:t>Facility_City</a:t>
            </a:r>
          </a:p>
          <a:p>
            <a:r>
              <a:rPr lang="en-US" sz="2400" dirty="0" smtClean="0"/>
              <a:t>Facility_State // State_FIPS</a:t>
            </a:r>
          </a:p>
          <a:p>
            <a:r>
              <a:rPr lang="en-US" sz="2400" dirty="0" smtClean="0"/>
              <a:t>Facility_Zip</a:t>
            </a:r>
            <a:endParaRPr lang="en-US" sz="2400" dirty="0"/>
          </a:p>
          <a:p>
            <a:r>
              <a:rPr lang="en-US" sz="2400" dirty="0" smtClean="0"/>
              <a:t>Facility_County // County_FIPS</a:t>
            </a:r>
          </a:p>
          <a:p>
            <a:r>
              <a:rPr lang="en-US" sz="2400" dirty="0" smtClean="0"/>
              <a:t>Facility_Country</a:t>
            </a:r>
          </a:p>
        </p:txBody>
      </p:sp>
    </p:spTree>
    <p:extLst>
      <p:ext uri="{BB962C8B-B14F-4D97-AF65-F5344CB8AC3E}">
        <p14:creationId xmlns:p14="http://schemas.microsoft.com/office/powerpoint/2010/main" val="26899147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Add a Primary Facility</a:t>
            </a:r>
            <a:endParaRPr lang="en-US" dirty="0"/>
          </a:p>
        </p:txBody>
      </p:sp>
    </p:spTree>
    <p:extLst>
      <p:ext uri="{BB962C8B-B14F-4D97-AF65-F5344CB8AC3E}">
        <p14:creationId xmlns:p14="http://schemas.microsoft.com/office/powerpoint/2010/main" val="34537777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3574" y="0"/>
            <a:ext cx="6165698" cy="5086701"/>
          </a:xfrm>
          <a:prstGeom prst="rect">
            <a:avLst/>
          </a:prstGeom>
        </p:spPr>
      </p:pic>
      <p:sp>
        <p:nvSpPr>
          <p:cNvPr id="4" name="Left Arrow 3"/>
          <p:cNvSpPr/>
          <p:nvPr/>
        </p:nvSpPr>
        <p:spPr>
          <a:xfrm>
            <a:off x="3243072" y="1330518"/>
            <a:ext cx="874643" cy="27034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6901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23574" y="56799"/>
            <a:ext cx="6096851" cy="5029902"/>
          </a:xfrm>
          <a:prstGeom prst="rect">
            <a:avLst/>
          </a:prstGeom>
        </p:spPr>
      </p:pic>
      <p:sp>
        <p:nvSpPr>
          <p:cNvPr id="5" name="TextBox 4"/>
          <p:cNvSpPr txBox="1"/>
          <p:nvPr/>
        </p:nvSpPr>
        <p:spPr>
          <a:xfrm>
            <a:off x="2654668" y="114668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Generic Hospital</a:t>
            </a:r>
          </a:p>
        </p:txBody>
      </p:sp>
      <p:sp>
        <p:nvSpPr>
          <p:cNvPr id="6" name="TextBox 5"/>
          <p:cNvSpPr txBox="1"/>
          <p:nvPr/>
        </p:nvSpPr>
        <p:spPr>
          <a:xfrm>
            <a:off x="2675002" y="153553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 Hospital Ln</a:t>
            </a:r>
          </a:p>
        </p:txBody>
      </p:sp>
      <p:sp>
        <p:nvSpPr>
          <p:cNvPr id="7" name="TextBox 6"/>
          <p:cNvSpPr txBox="1"/>
          <p:nvPr/>
        </p:nvSpPr>
        <p:spPr>
          <a:xfrm>
            <a:off x="2700204" y="174602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Atlanta</a:t>
            </a:r>
          </a:p>
        </p:txBody>
      </p:sp>
      <p:sp>
        <p:nvSpPr>
          <p:cNvPr id="8" name="TextBox 7"/>
          <p:cNvSpPr txBox="1"/>
          <p:nvPr/>
        </p:nvSpPr>
        <p:spPr>
          <a:xfrm>
            <a:off x="4490413" y="1731041"/>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a:t>
            </a:r>
          </a:p>
        </p:txBody>
      </p:sp>
      <p:sp>
        <p:nvSpPr>
          <p:cNvPr id="9" name="TextBox 8"/>
          <p:cNvSpPr txBox="1"/>
          <p:nvPr/>
        </p:nvSpPr>
        <p:spPr>
          <a:xfrm>
            <a:off x="5864091" y="1737574"/>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30301</a:t>
            </a:r>
          </a:p>
        </p:txBody>
      </p:sp>
      <p:sp>
        <p:nvSpPr>
          <p:cNvPr id="10" name="TextBox 9"/>
          <p:cNvSpPr txBox="1"/>
          <p:nvPr/>
        </p:nvSpPr>
        <p:spPr>
          <a:xfrm>
            <a:off x="2721992" y="192357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Fulton</a:t>
            </a:r>
          </a:p>
        </p:txBody>
      </p:sp>
      <p:sp>
        <p:nvSpPr>
          <p:cNvPr id="11" name="TextBox 10"/>
          <p:cNvSpPr txBox="1"/>
          <p:nvPr/>
        </p:nvSpPr>
        <p:spPr>
          <a:xfrm>
            <a:off x="2734188" y="2148707"/>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US</a:t>
            </a:r>
          </a:p>
        </p:txBody>
      </p:sp>
      <p:sp>
        <p:nvSpPr>
          <p:cNvPr id="12" name="Left Arrow 11"/>
          <p:cNvSpPr/>
          <p:nvPr/>
        </p:nvSpPr>
        <p:spPr>
          <a:xfrm rot="10800000">
            <a:off x="1197996" y="2669222"/>
            <a:ext cx="755374" cy="29214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5" name="TextBox 14"/>
          <p:cNvSpPr txBox="1"/>
          <p:nvPr/>
        </p:nvSpPr>
        <p:spPr>
          <a:xfrm>
            <a:off x="3347711" y="2650116"/>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33.862282</a:t>
            </a:r>
            <a:endParaRPr lang="en-US" sz="1300" dirty="0" smtClean="0">
              <a:solidFill>
                <a:srgbClr val="000000"/>
              </a:solidFill>
              <a:latin typeface="Calibri" panose="020F0502020204030204" pitchFamily="34" charset="0"/>
            </a:endParaRPr>
          </a:p>
        </p:txBody>
      </p:sp>
      <p:sp>
        <p:nvSpPr>
          <p:cNvPr id="16" name="TextBox 15"/>
          <p:cNvSpPr txBox="1"/>
          <p:nvPr/>
        </p:nvSpPr>
        <p:spPr>
          <a:xfrm>
            <a:off x="5279884" y="2653724"/>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-84.394587</a:t>
            </a:r>
            <a:endParaRPr lang="en-US" sz="1300" dirty="0" smtClean="0">
              <a:solidFill>
                <a:srgbClr val="000000"/>
              </a:solidFill>
              <a:latin typeface="Calibri" panose="020F0502020204030204" pitchFamily="34" charset="0"/>
            </a:endParaRPr>
          </a:p>
        </p:txBody>
      </p:sp>
      <p:sp>
        <p:nvSpPr>
          <p:cNvPr id="17" name="Oval 16"/>
          <p:cNvSpPr/>
          <p:nvPr/>
        </p:nvSpPr>
        <p:spPr>
          <a:xfrm>
            <a:off x="3184929" y="2635239"/>
            <a:ext cx="1474534" cy="304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8" name="Oval 17"/>
          <p:cNvSpPr/>
          <p:nvPr/>
        </p:nvSpPr>
        <p:spPr>
          <a:xfrm>
            <a:off x="5109149" y="2639665"/>
            <a:ext cx="1474534" cy="304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1" name="TextBox 20"/>
          <p:cNvSpPr txBox="1"/>
          <p:nvPr/>
        </p:nvSpPr>
        <p:spPr>
          <a:xfrm>
            <a:off x="5462546" y="3135227"/>
            <a:ext cx="1184748"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222</a:t>
            </a:r>
          </a:p>
        </p:txBody>
      </p:sp>
    </p:spTree>
    <p:extLst>
      <p:ext uri="{BB962C8B-B14F-4D97-AF65-F5344CB8AC3E}">
        <p14:creationId xmlns:p14="http://schemas.microsoft.com/office/powerpoint/2010/main" val="1902144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P spid="15" grpId="0"/>
      <p:bldP spid="16" grpId="0"/>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23574" y="56799"/>
            <a:ext cx="6096851" cy="5029902"/>
          </a:xfrm>
          <a:prstGeom prst="rect">
            <a:avLst/>
          </a:prstGeom>
        </p:spPr>
      </p:pic>
      <p:sp>
        <p:nvSpPr>
          <p:cNvPr id="5" name="TextBox 4"/>
          <p:cNvSpPr txBox="1"/>
          <p:nvPr/>
        </p:nvSpPr>
        <p:spPr>
          <a:xfrm>
            <a:off x="2654668" y="114668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Generic Hospital</a:t>
            </a:r>
          </a:p>
        </p:txBody>
      </p:sp>
      <p:sp>
        <p:nvSpPr>
          <p:cNvPr id="6" name="TextBox 5"/>
          <p:cNvSpPr txBox="1"/>
          <p:nvPr/>
        </p:nvSpPr>
        <p:spPr>
          <a:xfrm>
            <a:off x="2675002" y="153553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 Hospital Ln</a:t>
            </a:r>
          </a:p>
        </p:txBody>
      </p:sp>
      <p:sp>
        <p:nvSpPr>
          <p:cNvPr id="7" name="TextBox 6"/>
          <p:cNvSpPr txBox="1"/>
          <p:nvPr/>
        </p:nvSpPr>
        <p:spPr>
          <a:xfrm>
            <a:off x="2700204" y="174602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Atlanta</a:t>
            </a:r>
          </a:p>
        </p:txBody>
      </p:sp>
      <p:sp>
        <p:nvSpPr>
          <p:cNvPr id="8" name="TextBox 7"/>
          <p:cNvSpPr txBox="1"/>
          <p:nvPr/>
        </p:nvSpPr>
        <p:spPr>
          <a:xfrm>
            <a:off x="4490413" y="1731041"/>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a:t>
            </a:r>
          </a:p>
        </p:txBody>
      </p:sp>
      <p:sp>
        <p:nvSpPr>
          <p:cNvPr id="9" name="TextBox 8"/>
          <p:cNvSpPr txBox="1"/>
          <p:nvPr/>
        </p:nvSpPr>
        <p:spPr>
          <a:xfrm>
            <a:off x="5864091" y="1737574"/>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30301</a:t>
            </a:r>
          </a:p>
        </p:txBody>
      </p:sp>
      <p:sp>
        <p:nvSpPr>
          <p:cNvPr id="10" name="TextBox 9"/>
          <p:cNvSpPr txBox="1"/>
          <p:nvPr/>
        </p:nvSpPr>
        <p:spPr>
          <a:xfrm>
            <a:off x="2721992" y="192357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Fulton</a:t>
            </a:r>
          </a:p>
        </p:txBody>
      </p:sp>
      <p:sp>
        <p:nvSpPr>
          <p:cNvPr id="11" name="TextBox 10"/>
          <p:cNvSpPr txBox="1"/>
          <p:nvPr/>
        </p:nvSpPr>
        <p:spPr>
          <a:xfrm>
            <a:off x="2734188" y="2148707"/>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US</a:t>
            </a:r>
          </a:p>
        </p:txBody>
      </p:sp>
      <p:sp>
        <p:nvSpPr>
          <p:cNvPr id="15" name="TextBox 14"/>
          <p:cNvSpPr txBox="1"/>
          <p:nvPr/>
        </p:nvSpPr>
        <p:spPr>
          <a:xfrm>
            <a:off x="3347711" y="2650116"/>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33.862282</a:t>
            </a:r>
            <a:endParaRPr lang="en-US" sz="1300" dirty="0" smtClean="0">
              <a:solidFill>
                <a:srgbClr val="000000"/>
              </a:solidFill>
              <a:latin typeface="Calibri" panose="020F0502020204030204" pitchFamily="34" charset="0"/>
            </a:endParaRPr>
          </a:p>
        </p:txBody>
      </p:sp>
      <p:sp>
        <p:nvSpPr>
          <p:cNvPr id="16" name="TextBox 15"/>
          <p:cNvSpPr txBox="1"/>
          <p:nvPr/>
        </p:nvSpPr>
        <p:spPr>
          <a:xfrm>
            <a:off x="5279884" y="2653724"/>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-84.394587</a:t>
            </a:r>
            <a:endParaRPr lang="en-US" sz="1300" dirty="0" smtClean="0">
              <a:solidFill>
                <a:srgbClr val="000000"/>
              </a:solidFill>
              <a:latin typeface="Calibri" panose="020F0502020204030204" pitchFamily="34" charset="0"/>
            </a:endParaRPr>
          </a:p>
        </p:txBody>
      </p:sp>
      <p:sp>
        <p:nvSpPr>
          <p:cNvPr id="21" name="TextBox 20"/>
          <p:cNvSpPr txBox="1"/>
          <p:nvPr/>
        </p:nvSpPr>
        <p:spPr>
          <a:xfrm>
            <a:off x="5462546" y="3135227"/>
            <a:ext cx="1184748"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222</a:t>
            </a:r>
          </a:p>
        </p:txBody>
      </p:sp>
      <p:sp>
        <p:nvSpPr>
          <p:cNvPr id="22" name="TextBox 21"/>
          <p:cNvSpPr txBox="1"/>
          <p:nvPr/>
        </p:nvSpPr>
        <p:spPr>
          <a:xfrm>
            <a:off x="2449002" y="317404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123</a:t>
            </a:r>
          </a:p>
        </p:txBody>
      </p:sp>
      <p:sp>
        <p:nvSpPr>
          <p:cNvPr id="23" name="TextBox 22"/>
          <p:cNvSpPr txBox="1"/>
          <p:nvPr/>
        </p:nvSpPr>
        <p:spPr>
          <a:xfrm>
            <a:off x="5601698" y="398469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X</a:t>
            </a:r>
          </a:p>
        </p:txBody>
      </p:sp>
    </p:spTree>
    <p:extLst>
      <p:ext uri="{BB962C8B-B14F-4D97-AF65-F5344CB8AC3E}">
        <p14:creationId xmlns:p14="http://schemas.microsoft.com/office/powerpoint/2010/main" val="3961785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23574" y="56799"/>
            <a:ext cx="6096851" cy="5029902"/>
          </a:xfrm>
          <a:prstGeom prst="rect">
            <a:avLst/>
          </a:prstGeom>
        </p:spPr>
      </p:pic>
      <p:sp>
        <p:nvSpPr>
          <p:cNvPr id="7" name="TextBox 6"/>
          <p:cNvSpPr txBox="1"/>
          <p:nvPr/>
        </p:nvSpPr>
        <p:spPr>
          <a:xfrm>
            <a:off x="3379304" y="1139246"/>
            <a:ext cx="1979875" cy="276999"/>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Emergency Care</a:t>
            </a:r>
          </a:p>
        </p:txBody>
      </p:sp>
      <p:sp>
        <p:nvSpPr>
          <p:cNvPr id="11" name="TextBox 10"/>
          <p:cNvSpPr txBox="1"/>
          <p:nvPr/>
        </p:nvSpPr>
        <p:spPr>
          <a:xfrm>
            <a:off x="3396314" y="1344918"/>
            <a:ext cx="1659612"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Hospital</a:t>
            </a:r>
          </a:p>
        </p:txBody>
      </p:sp>
      <p:sp>
        <p:nvSpPr>
          <p:cNvPr id="12" name="TextBox 11"/>
          <p:cNvSpPr txBox="1"/>
          <p:nvPr/>
        </p:nvSpPr>
        <p:spPr>
          <a:xfrm>
            <a:off x="3396531" y="1540951"/>
            <a:ext cx="1659612"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Hospital Group</a:t>
            </a:r>
          </a:p>
        </p:txBody>
      </p:sp>
      <p:sp>
        <p:nvSpPr>
          <p:cNvPr id="14" name="TextBox 13"/>
          <p:cNvSpPr txBox="1"/>
          <p:nvPr/>
        </p:nvSpPr>
        <p:spPr>
          <a:xfrm>
            <a:off x="5719631" y="1796714"/>
            <a:ext cx="251792"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X</a:t>
            </a:r>
            <a:endParaRPr lang="en-US" sz="1400" dirty="0" smtClean="0">
              <a:solidFill>
                <a:srgbClr val="000000"/>
              </a:solidFill>
              <a:latin typeface="Calibri" panose="020F0502020204030204" pitchFamily="34" charset="0"/>
            </a:endParaRPr>
          </a:p>
        </p:txBody>
      </p:sp>
      <p:sp>
        <p:nvSpPr>
          <p:cNvPr id="15" name="TextBox 14"/>
          <p:cNvSpPr txBox="1"/>
          <p:nvPr/>
        </p:nvSpPr>
        <p:spPr>
          <a:xfrm>
            <a:off x="3061245" y="315465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Cerner</a:t>
            </a:r>
          </a:p>
        </p:txBody>
      </p:sp>
      <p:sp>
        <p:nvSpPr>
          <p:cNvPr id="16" name="TextBox 15"/>
          <p:cNvSpPr txBox="1"/>
          <p:nvPr/>
        </p:nvSpPr>
        <p:spPr>
          <a:xfrm>
            <a:off x="3061244" y="336023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Health Sentry</a:t>
            </a:r>
          </a:p>
        </p:txBody>
      </p:sp>
      <p:sp>
        <p:nvSpPr>
          <p:cNvPr id="17" name="TextBox 16"/>
          <p:cNvSpPr txBox="1"/>
          <p:nvPr/>
        </p:nvSpPr>
        <p:spPr>
          <a:xfrm>
            <a:off x="3371340" y="427764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GAFeed</a:t>
            </a:r>
          </a:p>
        </p:txBody>
      </p:sp>
    </p:spTree>
    <p:extLst>
      <p:ext uri="{BB962C8B-B14F-4D97-AF65-F5344CB8AC3E}">
        <p14:creationId xmlns:p14="http://schemas.microsoft.com/office/powerpoint/2010/main" val="167651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A Note </a:t>
            </a:r>
            <a:r>
              <a:rPr lang="en-US" dirty="0"/>
              <a:t>A</a:t>
            </a:r>
            <a:r>
              <a:rPr lang="en-US" dirty="0" smtClean="0"/>
              <a:t>bout </a:t>
            </a:r>
            <a:r>
              <a:rPr lang="en-US" dirty="0"/>
              <a:t>S</a:t>
            </a:r>
            <a:r>
              <a:rPr lang="en-US" dirty="0" smtClean="0"/>
              <a:t>tandardizing </a:t>
            </a:r>
            <a:r>
              <a:rPr lang="en-US" dirty="0"/>
              <a:t>V</a:t>
            </a:r>
            <a:r>
              <a:rPr lang="en-US" dirty="0" smtClean="0"/>
              <a:t>endor </a:t>
            </a:r>
            <a:r>
              <a:rPr lang="en-US" dirty="0"/>
              <a:t>N</a:t>
            </a:r>
            <a:r>
              <a:rPr lang="en-US" dirty="0" smtClean="0"/>
              <a:t>ames</a:t>
            </a:r>
            <a:endParaRPr lang="en-US" dirty="0"/>
          </a:p>
        </p:txBody>
      </p:sp>
      <p:sp>
        <p:nvSpPr>
          <p:cNvPr id="3" name="Content Placeholder 2"/>
          <p:cNvSpPr>
            <a:spLocks noGrp="1"/>
          </p:cNvSpPr>
          <p:nvPr>
            <p:ph type="body" sz="quarter" idx="10"/>
          </p:nvPr>
        </p:nvSpPr>
        <p:spPr>
          <a:xfrm>
            <a:off x="457200" y="1158875"/>
            <a:ext cx="8229600" cy="3341688"/>
          </a:xfrm>
        </p:spPr>
        <p:txBody>
          <a:bodyPr>
            <a:normAutofit fontScale="92500" lnSpcReduction="10000"/>
          </a:bodyPr>
          <a:lstStyle/>
          <a:p>
            <a:pPr>
              <a:spcAft>
                <a:spcPts val="900"/>
              </a:spcAft>
            </a:pPr>
            <a:r>
              <a:rPr lang="en-US" sz="2400" dirty="0" smtClean="0"/>
              <a:t>Discussions are taking place between the NSSP Analytic Data Management Team and Data Quality Workgroup </a:t>
            </a:r>
          </a:p>
          <a:p>
            <a:pPr>
              <a:spcAft>
                <a:spcPts val="900"/>
              </a:spcAft>
            </a:pPr>
            <a:r>
              <a:rPr lang="en-US" sz="2400" dirty="0" smtClean="0"/>
              <a:t>Once vendor names are standardized, then a drop-down menu can be added to the vendor </a:t>
            </a:r>
            <a:r>
              <a:rPr lang="en-US" sz="2400" dirty="0"/>
              <a:t>i</a:t>
            </a:r>
            <a:r>
              <a:rPr lang="en-US" sz="2400" dirty="0" smtClean="0"/>
              <a:t>nformation screen</a:t>
            </a:r>
          </a:p>
          <a:p>
            <a:pPr>
              <a:spcAft>
                <a:spcPts val="900"/>
              </a:spcAft>
            </a:pPr>
            <a:r>
              <a:rPr lang="en-US" sz="2400" dirty="0" smtClean="0"/>
              <a:t>Initial release of Facility Administration Tool may require manual entry of vendor name</a:t>
            </a:r>
          </a:p>
          <a:p>
            <a:pPr>
              <a:spcAft>
                <a:spcPts val="900"/>
              </a:spcAft>
            </a:pPr>
            <a:r>
              <a:rPr lang="en-US" sz="2400" dirty="0" smtClean="0"/>
              <a:t>Vendor information is important for generating data quality reports by vendor</a:t>
            </a:r>
          </a:p>
          <a:p>
            <a:endParaRPr lang="en-US" dirty="0"/>
          </a:p>
          <a:p>
            <a:endParaRPr lang="en-US" dirty="0"/>
          </a:p>
        </p:txBody>
      </p:sp>
      <p:pic>
        <p:nvPicPr>
          <p:cNvPr id="2" name="Picture 1"/>
          <p:cNvPicPr>
            <a:picLocks noChangeAspect="1"/>
          </p:cNvPicPr>
          <p:nvPr/>
        </p:nvPicPr>
        <p:blipFill rotWithShape="1">
          <a:blip r:embed="rId3"/>
          <a:srcRect l="13790" t="58603" r="16145" b="24255"/>
          <a:stretch/>
        </p:blipFill>
        <p:spPr>
          <a:xfrm>
            <a:off x="4572000" y="4019641"/>
            <a:ext cx="3762103" cy="75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15238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type="body" sz="quarter" idx="10"/>
          </p:nvPr>
        </p:nvSpPr>
        <p:spPr>
          <a:xfrm>
            <a:off x="457200" y="1158875"/>
            <a:ext cx="7824651" cy="3341688"/>
          </a:xfrm>
        </p:spPr>
        <p:txBody>
          <a:bodyPr>
            <a:normAutofit/>
          </a:bodyPr>
          <a:lstStyle/>
          <a:p>
            <a:pPr>
              <a:spcAft>
                <a:spcPts val="900"/>
              </a:spcAft>
            </a:pPr>
            <a:r>
              <a:rPr lang="en-US" sz="2400" dirty="0" smtClean="0"/>
              <a:t>Master Facility Table (MFT) </a:t>
            </a:r>
            <a:r>
              <a:rPr lang="en-US" sz="2400" dirty="0"/>
              <a:t>Facility Administration Tool: </a:t>
            </a:r>
            <a:r>
              <a:rPr lang="en-US" sz="2400" i="1" dirty="0"/>
              <a:t>What is it?</a:t>
            </a:r>
          </a:p>
          <a:p>
            <a:pPr>
              <a:spcAft>
                <a:spcPts val="900"/>
              </a:spcAft>
            </a:pPr>
            <a:r>
              <a:rPr lang="en-US" sz="2400" dirty="0" smtClean="0"/>
              <a:t>View and Discuss </a:t>
            </a:r>
            <a:r>
              <a:rPr lang="en-US" sz="2400" dirty="0"/>
              <a:t>User Interface and Functionality</a:t>
            </a:r>
          </a:p>
          <a:p>
            <a:pPr>
              <a:spcAft>
                <a:spcPts val="900"/>
              </a:spcAft>
            </a:pPr>
            <a:r>
              <a:rPr lang="en-US" sz="2400" dirty="0" smtClean="0"/>
              <a:t>Questions and Answers</a:t>
            </a:r>
            <a:endParaRPr lang="en-US" sz="2400" dirty="0"/>
          </a:p>
        </p:txBody>
      </p:sp>
    </p:spTree>
    <p:extLst>
      <p:ext uri="{BB962C8B-B14F-4D97-AF65-F5344CB8AC3E}">
        <p14:creationId xmlns:p14="http://schemas.microsoft.com/office/powerpoint/2010/main" val="173579705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523574" y="56799"/>
            <a:ext cx="6096851" cy="5029902"/>
          </a:xfrm>
          <a:prstGeom prst="rect">
            <a:avLst/>
          </a:prstGeom>
        </p:spPr>
      </p:pic>
      <p:sp>
        <p:nvSpPr>
          <p:cNvPr id="15" name="TextBox 14"/>
          <p:cNvSpPr txBox="1"/>
          <p:nvPr/>
        </p:nvSpPr>
        <p:spPr>
          <a:xfrm>
            <a:off x="3528359" y="131698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Onboarding</a:t>
            </a:r>
          </a:p>
        </p:txBody>
      </p:sp>
      <p:sp>
        <p:nvSpPr>
          <p:cNvPr id="19" name="Down Arrow 18"/>
          <p:cNvSpPr/>
          <p:nvPr/>
        </p:nvSpPr>
        <p:spPr>
          <a:xfrm>
            <a:off x="6240379" y="4298678"/>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 name="Rectangle 1"/>
          <p:cNvSpPr/>
          <p:nvPr/>
        </p:nvSpPr>
        <p:spPr>
          <a:xfrm>
            <a:off x="6483956" y="2802981"/>
            <a:ext cx="2272937" cy="14956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spcAft>
                <a:spcPts val="900"/>
              </a:spcAft>
              <a:buFont typeface="Arial" panose="020B0604020202020204" pitchFamily="34" charset="0"/>
              <a:buChar char="•"/>
            </a:pPr>
            <a:r>
              <a:rPr lang="en-US" sz="1400" dirty="0"/>
              <a:t>Required fields</a:t>
            </a:r>
          </a:p>
          <a:p>
            <a:pPr marL="285750" indent="-285750">
              <a:spcAft>
                <a:spcPts val="900"/>
              </a:spcAft>
              <a:buFont typeface="Arial" panose="020B0604020202020204" pitchFamily="34" charset="0"/>
              <a:buChar char="•"/>
            </a:pPr>
            <a:r>
              <a:rPr lang="en-US" sz="1400" dirty="0"/>
              <a:t>Does </a:t>
            </a:r>
            <a:r>
              <a:rPr lang="en-US" sz="1400" dirty="0" err="1"/>
              <a:t>facilityID_UUID</a:t>
            </a:r>
            <a:r>
              <a:rPr lang="en-US" sz="1400" dirty="0"/>
              <a:t> already exist?</a:t>
            </a:r>
          </a:p>
          <a:p>
            <a:pPr marL="285750" indent="-285750">
              <a:spcAft>
                <a:spcPts val="900"/>
              </a:spcAft>
              <a:buFont typeface="Arial" panose="020B0604020202020204" pitchFamily="34" charset="0"/>
              <a:buChar char="•"/>
            </a:pPr>
            <a:r>
              <a:rPr lang="en-US" sz="1400" dirty="0"/>
              <a:t>Does </a:t>
            </a:r>
            <a:r>
              <a:rPr lang="en-US" sz="1400" dirty="0" err="1"/>
              <a:t>facility_name</a:t>
            </a:r>
            <a:r>
              <a:rPr lang="en-US" sz="1400" dirty="0"/>
              <a:t> exist?</a:t>
            </a:r>
          </a:p>
        </p:txBody>
      </p:sp>
    </p:spTree>
    <p:extLst>
      <p:ext uri="{BB962C8B-B14F-4D97-AF65-F5344CB8AC3E}">
        <p14:creationId xmlns:p14="http://schemas.microsoft.com/office/powerpoint/2010/main" val="4276596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Error Checking</a:t>
            </a:r>
            <a:endParaRPr lang="en-US" dirty="0"/>
          </a:p>
        </p:txBody>
      </p:sp>
      <p:sp>
        <p:nvSpPr>
          <p:cNvPr id="3" name="Content Placeholder 2"/>
          <p:cNvSpPr>
            <a:spLocks noGrp="1"/>
          </p:cNvSpPr>
          <p:nvPr>
            <p:ph type="body" sz="quarter" idx="10"/>
          </p:nvPr>
        </p:nvSpPr>
        <p:spPr>
          <a:xfrm>
            <a:off x="457200" y="1158875"/>
            <a:ext cx="8229600" cy="3341688"/>
          </a:xfrm>
        </p:spPr>
        <p:txBody>
          <a:bodyPr>
            <a:normAutofit/>
          </a:bodyPr>
          <a:lstStyle/>
          <a:p>
            <a:pPr>
              <a:spcAft>
                <a:spcPts val="900"/>
              </a:spcAft>
            </a:pPr>
            <a:r>
              <a:rPr lang="en-US" sz="2400" dirty="0" smtClean="0"/>
              <a:t>Required fields</a:t>
            </a:r>
            <a:endParaRPr lang="en-US" sz="2400" dirty="0"/>
          </a:p>
          <a:p>
            <a:pPr>
              <a:spcAft>
                <a:spcPts val="900"/>
              </a:spcAft>
            </a:pPr>
            <a:r>
              <a:rPr lang="en-US" sz="2400" dirty="0" smtClean="0"/>
              <a:t>Does facilityID_UUID already exist?</a:t>
            </a:r>
            <a:endParaRPr lang="en-US" sz="2400" dirty="0"/>
          </a:p>
          <a:p>
            <a:pPr>
              <a:spcAft>
                <a:spcPts val="900"/>
              </a:spcAft>
            </a:pPr>
            <a:r>
              <a:rPr lang="en-US" sz="2400" dirty="0" smtClean="0"/>
              <a:t>Does facility_name exist?</a:t>
            </a:r>
          </a:p>
          <a:p>
            <a:endParaRPr lang="en-US" dirty="0"/>
          </a:p>
          <a:p>
            <a:endParaRPr lang="en-US" dirty="0"/>
          </a:p>
        </p:txBody>
      </p:sp>
    </p:spTree>
    <p:extLst>
      <p:ext uri="{BB962C8B-B14F-4D97-AF65-F5344CB8AC3E}">
        <p14:creationId xmlns:p14="http://schemas.microsoft.com/office/powerpoint/2010/main" val="22133520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7226" y="-39188"/>
            <a:ext cx="6213200" cy="512589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18205123"/>
              </p:ext>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123</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6260832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Review Key Fields for Data Processing</a:t>
            </a:r>
            <a:endParaRPr lang="en-US" dirty="0"/>
          </a:p>
        </p:txBody>
      </p:sp>
      <p:sp>
        <p:nvSpPr>
          <p:cNvPr id="3" name="Content Placeholder 2"/>
          <p:cNvSpPr>
            <a:spLocks noGrp="1"/>
          </p:cNvSpPr>
          <p:nvPr>
            <p:ph type="body" sz="quarter" idx="10"/>
          </p:nvPr>
        </p:nvSpPr>
        <p:spPr>
          <a:xfrm>
            <a:off x="457200" y="1158875"/>
            <a:ext cx="8007531" cy="3373936"/>
          </a:xfrm>
        </p:spPr>
        <p:txBody>
          <a:bodyPr numCol="1">
            <a:noAutofit/>
          </a:bodyPr>
          <a:lstStyle/>
          <a:p>
            <a:pPr>
              <a:spcAft>
                <a:spcPts val="0"/>
              </a:spcAft>
            </a:pPr>
            <a:r>
              <a:rPr lang="en-US" sz="2400" b="1" dirty="0" smtClean="0"/>
              <a:t>FacilityID_UUID</a:t>
            </a:r>
          </a:p>
          <a:p>
            <a:pPr lvl="1">
              <a:spcAft>
                <a:spcPts val="0"/>
              </a:spcAft>
            </a:pPr>
            <a:r>
              <a:rPr lang="en-US" sz="2200" dirty="0" smtClean="0"/>
              <a:t>Unique facility ID within site</a:t>
            </a:r>
          </a:p>
          <a:p>
            <a:pPr lvl="1">
              <a:spcAft>
                <a:spcPts val="600"/>
              </a:spcAft>
            </a:pPr>
            <a:r>
              <a:rPr lang="en-US" sz="2200" dirty="0" smtClean="0"/>
              <a:t>HL7 field EVN-7.2, MSH-4.2, or MSH-4.1</a:t>
            </a:r>
          </a:p>
          <a:p>
            <a:pPr>
              <a:spcAft>
                <a:spcPts val="0"/>
              </a:spcAft>
            </a:pPr>
            <a:r>
              <a:rPr lang="en-US" sz="2400" b="1" dirty="0" smtClean="0"/>
              <a:t>Primary_Facility</a:t>
            </a:r>
          </a:p>
          <a:p>
            <a:pPr lvl="1">
              <a:spcAft>
                <a:spcPts val="600"/>
              </a:spcAft>
            </a:pPr>
            <a:r>
              <a:rPr lang="en-US" sz="2200" dirty="0" smtClean="0"/>
              <a:t>Identifies facility record to be </a:t>
            </a:r>
            <a:r>
              <a:rPr lang="en-US" sz="2200" dirty="0"/>
              <a:t>used </a:t>
            </a:r>
            <a:r>
              <a:rPr lang="en-US" sz="2200" dirty="0" smtClean="0"/>
              <a:t>when processing </a:t>
            </a:r>
            <a:r>
              <a:rPr lang="en-US" sz="2200" dirty="0"/>
              <a:t>of incoming </a:t>
            </a:r>
            <a:r>
              <a:rPr lang="en-US" sz="2200" dirty="0" smtClean="0"/>
              <a:t>messages</a:t>
            </a:r>
          </a:p>
          <a:p>
            <a:pPr>
              <a:spcAft>
                <a:spcPts val="0"/>
              </a:spcAft>
            </a:pPr>
            <a:r>
              <a:rPr lang="en-US" sz="2400" b="1" dirty="0" smtClean="0"/>
              <a:t>C_Biosense_Facility_ID</a:t>
            </a:r>
          </a:p>
          <a:p>
            <a:pPr lvl="1">
              <a:spcAft>
                <a:spcPts val="0"/>
              </a:spcAft>
            </a:pPr>
            <a:r>
              <a:rPr lang="en-US" sz="2200" dirty="0" smtClean="0"/>
              <a:t>‘Agnostic’ system-generated unique facility identifier </a:t>
            </a:r>
          </a:p>
          <a:p>
            <a:pPr lvl="1">
              <a:spcBef>
                <a:spcPts val="0"/>
              </a:spcBef>
              <a:spcAft>
                <a:spcPts val="0"/>
              </a:spcAft>
            </a:pPr>
            <a:r>
              <a:rPr lang="en-US" sz="2200" dirty="0" smtClean="0"/>
              <a:t>Does not change</a:t>
            </a:r>
          </a:p>
        </p:txBody>
      </p:sp>
    </p:spTree>
    <p:extLst>
      <p:ext uri="{BB962C8B-B14F-4D97-AF65-F5344CB8AC3E}">
        <p14:creationId xmlns:p14="http://schemas.microsoft.com/office/powerpoint/2010/main" val="7216586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Review Key Fields for Data Processing</a:t>
            </a:r>
            <a:endParaRPr lang="en-US" dirty="0"/>
          </a:p>
        </p:txBody>
      </p:sp>
      <p:sp>
        <p:nvSpPr>
          <p:cNvPr id="3" name="Content Placeholder 2"/>
          <p:cNvSpPr>
            <a:spLocks noGrp="1"/>
          </p:cNvSpPr>
          <p:nvPr>
            <p:ph type="body" sz="quarter" idx="10"/>
          </p:nvPr>
        </p:nvSpPr>
        <p:spPr>
          <a:xfrm>
            <a:off x="457200" y="1158875"/>
            <a:ext cx="8229600" cy="3341688"/>
          </a:xfrm>
        </p:spPr>
        <p:txBody>
          <a:bodyPr numCol="2">
            <a:noAutofit/>
          </a:bodyPr>
          <a:lstStyle/>
          <a:p>
            <a:pPr marL="285750" indent="-285750"/>
            <a:r>
              <a:rPr lang="en-US" sz="2400" b="1" dirty="0"/>
              <a:t>Facility_Status</a:t>
            </a:r>
          </a:p>
          <a:p>
            <a:pPr marL="633413" lvl="1"/>
            <a:r>
              <a:rPr lang="en-US" sz="2400" dirty="0"/>
              <a:t>Active</a:t>
            </a:r>
          </a:p>
          <a:p>
            <a:pPr marL="633413" lvl="1"/>
            <a:r>
              <a:rPr lang="en-US" sz="2400" dirty="0"/>
              <a:t>Inactive</a:t>
            </a:r>
          </a:p>
          <a:p>
            <a:pPr marL="633413" lvl="1"/>
            <a:r>
              <a:rPr lang="en-US" sz="2400" dirty="0"/>
              <a:t>Onboarding</a:t>
            </a:r>
          </a:p>
          <a:p>
            <a:pPr marL="633413" lvl="1"/>
            <a:r>
              <a:rPr lang="en-US" sz="2400" dirty="0"/>
              <a:t>Planned</a:t>
            </a:r>
          </a:p>
          <a:p>
            <a:pPr marL="633413" lvl="1"/>
            <a:r>
              <a:rPr lang="en-US" sz="2400" dirty="0"/>
              <a:t>Not Planned</a:t>
            </a:r>
          </a:p>
          <a:p>
            <a:pPr marL="0" indent="0">
              <a:buNone/>
            </a:pPr>
            <a:endParaRPr lang="en-US" sz="2400" dirty="0" smtClean="0"/>
          </a:p>
          <a:p>
            <a:pPr marL="285750" indent="-285750"/>
            <a:r>
              <a:rPr lang="en-US" sz="2400" b="1" dirty="0" smtClean="0"/>
              <a:t>Facility_Type</a:t>
            </a:r>
            <a:endParaRPr lang="en-US" sz="2400" b="1" dirty="0"/>
          </a:p>
          <a:p>
            <a:pPr marL="633413" lvl="1"/>
            <a:r>
              <a:rPr lang="en-US" sz="2400" dirty="0"/>
              <a:t>Emergency Care</a:t>
            </a:r>
          </a:p>
          <a:p>
            <a:pPr marL="633413" lvl="1"/>
            <a:r>
              <a:rPr lang="en-US" sz="2400" dirty="0"/>
              <a:t>Urgent Care</a:t>
            </a:r>
          </a:p>
          <a:p>
            <a:pPr marL="633413" lvl="1"/>
            <a:r>
              <a:rPr lang="en-US" sz="2400" dirty="0"/>
              <a:t>Primary Care</a:t>
            </a:r>
          </a:p>
          <a:p>
            <a:pPr marL="633413" lvl="1"/>
            <a:r>
              <a:rPr lang="en-US" sz="2400" dirty="0"/>
              <a:t>Inpatient Practice Setting</a:t>
            </a:r>
          </a:p>
          <a:p>
            <a:pPr marL="633413" lvl="1"/>
            <a:r>
              <a:rPr lang="en-US" sz="2400" dirty="0"/>
              <a:t>Medical Specialty</a:t>
            </a:r>
          </a:p>
        </p:txBody>
      </p:sp>
    </p:spTree>
    <p:extLst>
      <p:ext uri="{BB962C8B-B14F-4D97-AF65-F5344CB8AC3E}">
        <p14:creationId xmlns:p14="http://schemas.microsoft.com/office/powerpoint/2010/main" val="888633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Example: Add a Primary Facility</a:t>
            </a:r>
            <a:endParaRPr lang="en-US" dirty="0"/>
          </a:p>
        </p:txBody>
      </p:sp>
      <p:sp>
        <p:nvSpPr>
          <p:cNvPr id="3" name="Content Placeholder 2"/>
          <p:cNvSpPr>
            <a:spLocks noGrp="1"/>
          </p:cNvSpPr>
          <p:nvPr>
            <p:ph type="body" sz="quarter" idx="10"/>
          </p:nvPr>
        </p:nvSpPr>
        <p:spPr>
          <a:xfrm>
            <a:off x="457200" y="1158875"/>
            <a:ext cx="8229600" cy="3341688"/>
          </a:xfrm>
        </p:spPr>
        <p:txBody>
          <a:bodyPr>
            <a:noAutofit/>
          </a:bodyPr>
          <a:lstStyle/>
          <a:p>
            <a:r>
              <a:rPr lang="en-US" dirty="0" smtClean="0"/>
              <a:t>The </a:t>
            </a:r>
            <a:r>
              <a:rPr lang="en-US" dirty="0"/>
              <a:t>Facility_Master </a:t>
            </a:r>
            <a:r>
              <a:rPr lang="en-US" dirty="0" smtClean="0"/>
              <a:t>table:</a:t>
            </a:r>
          </a:p>
          <a:p>
            <a:endParaRPr lang="en-US" dirty="0" smtClean="0"/>
          </a:p>
          <a:p>
            <a:endParaRPr lang="en-US" dirty="0" smtClean="0"/>
          </a:p>
          <a:p>
            <a:pPr marL="0" indent="0">
              <a:buNone/>
            </a:pPr>
            <a:endParaRPr lang="en-US" dirty="0" smtClean="0"/>
          </a:p>
          <a:p>
            <a:endParaRPr lang="en-US" sz="1000" dirty="0" smtClean="0"/>
          </a:p>
          <a:p>
            <a:r>
              <a:rPr lang="en-US" dirty="0" smtClean="0"/>
              <a:t>The </a:t>
            </a:r>
            <a:r>
              <a:rPr lang="en-US" dirty="0"/>
              <a:t>Operational_Crosswalk </a:t>
            </a:r>
            <a:r>
              <a:rPr lang="en-US" dirty="0" smtClean="0"/>
              <a:t>table:</a:t>
            </a:r>
            <a:endParaRPr lang="en-US" dirty="0"/>
          </a:p>
          <a:p>
            <a:pPr lvl="1"/>
            <a:endParaRPr lang="en-US" dirty="0" smtClean="0"/>
          </a:p>
          <a:p>
            <a:pPr lvl="1"/>
            <a:endParaRPr lang="en-US" dirty="0" smtClean="0"/>
          </a:p>
          <a:p>
            <a:pPr lvl="1"/>
            <a:endParaRPr lang="en-US" dirty="0"/>
          </a:p>
          <a:p>
            <a:pPr lvl="1"/>
            <a:endParaRPr lang="en-US" dirty="0" smtClean="0"/>
          </a:p>
        </p:txBody>
      </p:sp>
      <p:graphicFrame>
        <p:nvGraphicFramePr>
          <p:cNvPr id="2" name="Table 1"/>
          <p:cNvGraphicFramePr>
            <a:graphicFrameLocks noGrp="1"/>
          </p:cNvGraphicFramePr>
          <p:nvPr>
            <p:extLst/>
          </p:nvPr>
        </p:nvGraphicFramePr>
        <p:xfrm>
          <a:off x="853438" y="1574353"/>
          <a:ext cx="7400016" cy="1158240"/>
        </p:xfrm>
        <a:graphic>
          <a:graphicData uri="http://schemas.openxmlformats.org/drawingml/2006/table">
            <a:tbl>
              <a:tblPr firstRow="1" bandRow="1">
                <a:tableStyleId>{5C22544A-7EE6-4342-B048-85BDC9FD1C3A}</a:tableStyleId>
              </a:tblPr>
              <a:tblGrid>
                <a:gridCol w="1555807">
                  <a:extLst>
                    <a:ext uri="{9D8B030D-6E8A-4147-A177-3AD203B41FA5}">
                      <a16:colId xmlns="" xmlns:a16="http://schemas.microsoft.com/office/drawing/2014/main" val="20000"/>
                    </a:ext>
                  </a:extLst>
                </a:gridCol>
                <a:gridCol w="1089329">
                  <a:extLst>
                    <a:ext uri="{9D8B030D-6E8A-4147-A177-3AD203B41FA5}">
                      <a16:colId xmlns="" xmlns:a16="http://schemas.microsoft.com/office/drawing/2014/main" val="20001"/>
                    </a:ext>
                  </a:extLst>
                </a:gridCol>
                <a:gridCol w="1001864">
                  <a:extLst>
                    <a:ext uri="{9D8B030D-6E8A-4147-A177-3AD203B41FA5}">
                      <a16:colId xmlns="" xmlns:a16="http://schemas.microsoft.com/office/drawing/2014/main" val="20002"/>
                    </a:ext>
                  </a:extLst>
                </a:gridCol>
                <a:gridCol w="1280160">
                  <a:extLst>
                    <a:ext uri="{9D8B030D-6E8A-4147-A177-3AD203B41FA5}">
                      <a16:colId xmlns="" xmlns:a16="http://schemas.microsoft.com/office/drawing/2014/main" val="20003"/>
                    </a:ext>
                  </a:extLst>
                </a:gridCol>
                <a:gridCol w="1046922">
                  <a:extLst>
                    <a:ext uri="{9D8B030D-6E8A-4147-A177-3AD203B41FA5}">
                      <a16:colId xmlns="" xmlns:a16="http://schemas.microsoft.com/office/drawing/2014/main" val="20004"/>
                    </a:ext>
                  </a:extLst>
                </a:gridCol>
                <a:gridCol w="1425934">
                  <a:extLst>
                    <a:ext uri="{9D8B030D-6E8A-4147-A177-3AD203B41FA5}">
                      <a16:colId xmlns="" xmlns:a16="http://schemas.microsoft.com/office/drawing/2014/main" val="20005"/>
                    </a:ext>
                  </a:extLst>
                </a:gridCol>
              </a:tblGrid>
              <a:tr h="568991">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Name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FacilityID_</a:t>
                      </a:r>
                      <a:br>
                        <a:rPr lang="en-US" sz="1600" dirty="0" smtClean="0">
                          <a:latin typeface="Calibri" panose="020F0502020204030204" pitchFamily="34" charset="0"/>
                        </a:rPr>
                      </a:br>
                      <a:r>
                        <a:rPr lang="en-US" sz="1600" dirty="0" smtClean="0">
                          <a:latin typeface="Calibri" panose="020F0502020204030204" pitchFamily="34" charset="0"/>
                        </a:rPr>
                        <a:t>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Primary_</a:t>
                      </a:r>
                      <a:br>
                        <a:rPr lang="en-US" sz="1600" dirty="0" smtClean="0">
                          <a:latin typeface="Calibri" panose="020F0502020204030204" pitchFamily="34" charset="0"/>
                        </a:rPr>
                      </a:br>
                      <a:r>
                        <a:rPr lang="en-US" sz="1600" dirty="0" smtClean="0">
                          <a:latin typeface="Calibri" panose="020F0502020204030204" pitchFamily="34" charset="0"/>
                        </a:rPr>
                        <a:t>Facility</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C_Biosense_Facility_ID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Status</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Facility_Type</a:t>
                      </a:r>
                      <a:br>
                        <a:rPr lang="en-US" sz="1600" dirty="0" smtClean="0">
                          <a:latin typeface="Calibri" panose="020F0502020204030204" pitchFamily="34" charset="0"/>
                        </a:rPr>
                      </a:b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9139">
                <a:tc>
                  <a:txBody>
                    <a:bodyPr/>
                    <a:lstStyle/>
                    <a:p>
                      <a:r>
                        <a:rPr lang="en-US" sz="1600" dirty="0" smtClean="0">
                          <a:latin typeface="Calibri" panose="020F0502020204030204" pitchFamily="34" charset="0"/>
                        </a:rPr>
                        <a:t>Generic Hospital</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123</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Y</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nvPr>
        </p:nvGraphicFramePr>
        <p:xfrm>
          <a:off x="871992" y="3253408"/>
          <a:ext cx="6800259" cy="1158240"/>
        </p:xfrm>
        <a:graphic>
          <a:graphicData uri="http://schemas.openxmlformats.org/drawingml/2006/table">
            <a:tbl>
              <a:tblPr firstRow="1" bandRow="1">
                <a:tableStyleId>{5C22544A-7EE6-4342-B048-85BDC9FD1C3A}</a:tableStyleId>
              </a:tblPr>
              <a:tblGrid>
                <a:gridCol w="1431634">
                  <a:extLst>
                    <a:ext uri="{9D8B030D-6E8A-4147-A177-3AD203B41FA5}">
                      <a16:colId xmlns="" xmlns:a16="http://schemas.microsoft.com/office/drawing/2014/main" val="20000"/>
                    </a:ext>
                  </a:extLst>
                </a:gridCol>
                <a:gridCol w="1561031">
                  <a:extLst>
                    <a:ext uri="{9D8B030D-6E8A-4147-A177-3AD203B41FA5}">
                      <a16:colId xmlns="" xmlns:a16="http://schemas.microsoft.com/office/drawing/2014/main" val="20001"/>
                    </a:ext>
                  </a:extLst>
                </a:gridCol>
                <a:gridCol w="1329767">
                  <a:extLst>
                    <a:ext uri="{9D8B030D-6E8A-4147-A177-3AD203B41FA5}">
                      <a16:colId xmlns="" xmlns:a16="http://schemas.microsoft.com/office/drawing/2014/main" val="20002"/>
                    </a:ext>
                  </a:extLst>
                </a:gridCol>
                <a:gridCol w="1230654">
                  <a:extLst>
                    <a:ext uri="{9D8B030D-6E8A-4147-A177-3AD203B41FA5}">
                      <a16:colId xmlns="" xmlns:a16="http://schemas.microsoft.com/office/drawing/2014/main" val="20003"/>
                    </a:ext>
                  </a:extLst>
                </a:gridCol>
                <a:gridCol w="1247173">
                  <a:extLst>
                    <a:ext uri="{9D8B030D-6E8A-4147-A177-3AD203B41FA5}">
                      <a16:colId xmlns="" xmlns:a16="http://schemas.microsoft.com/office/drawing/2014/main" val="20004"/>
                    </a:ext>
                  </a:extLst>
                </a:gridCol>
              </a:tblGrid>
              <a:tr h="568991">
                <a:tc>
                  <a:txBody>
                    <a:bodyPr/>
                    <a:lstStyle/>
                    <a:p>
                      <a:pPr algn="ctr"/>
                      <a:r>
                        <a:rPr lang="en-US" sz="1600" dirty="0" smtClean="0">
                          <a:latin typeface="Calibri" panose="020F0502020204030204" pitchFamily="34" charset="0"/>
                        </a:rPr>
                        <a:t>Input_FacilityID_UUID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Output_FacilityID_UUID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Status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C_Biosense_Facility_ID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7809">
                <a:tc>
                  <a:txBody>
                    <a:bodyPr/>
                    <a:lstStyle/>
                    <a:p>
                      <a:pPr algn="ctr"/>
                      <a:r>
                        <a:rPr lang="en-US" sz="1600" dirty="0" smtClean="0">
                          <a:latin typeface="Calibri" panose="020F0502020204030204" pitchFamily="34" charset="0"/>
                        </a:rPr>
                        <a:t>123</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123</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701027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Example: Add a Primary Facility</a:t>
            </a:r>
          </a:p>
        </p:txBody>
      </p:sp>
      <p:sp>
        <p:nvSpPr>
          <p:cNvPr id="3" name="Content Placeholder 2"/>
          <p:cNvSpPr>
            <a:spLocks noGrp="1"/>
          </p:cNvSpPr>
          <p:nvPr>
            <p:ph type="body" sz="quarter" idx="10"/>
          </p:nvPr>
        </p:nvSpPr>
        <p:spPr>
          <a:xfrm>
            <a:off x="457200" y="1158875"/>
            <a:ext cx="8229600" cy="3341688"/>
          </a:xfrm>
        </p:spPr>
        <p:txBody>
          <a:bodyPr>
            <a:noAutofit/>
          </a:bodyPr>
          <a:lstStyle/>
          <a:p>
            <a:r>
              <a:rPr lang="en-US" dirty="0" smtClean="0"/>
              <a:t>ESSENCE facility information:</a:t>
            </a:r>
          </a:p>
          <a:p>
            <a:endParaRPr lang="en-US" dirty="0" smtClean="0"/>
          </a:p>
          <a:p>
            <a:endParaRPr lang="en-US" dirty="0" smtClean="0"/>
          </a:p>
          <a:p>
            <a:pPr marL="0" indent="0">
              <a:buNone/>
            </a:pPr>
            <a:endParaRPr lang="en-US" dirty="0" smtClean="0"/>
          </a:p>
          <a:p>
            <a:endParaRPr lang="en-US" sz="1000" dirty="0" smtClean="0"/>
          </a:p>
        </p:txBody>
      </p:sp>
      <p:graphicFrame>
        <p:nvGraphicFramePr>
          <p:cNvPr id="2" name="Table 1"/>
          <p:cNvGraphicFramePr>
            <a:graphicFrameLocks noGrp="1"/>
          </p:cNvGraphicFramePr>
          <p:nvPr>
            <p:extLst/>
          </p:nvPr>
        </p:nvGraphicFramePr>
        <p:xfrm>
          <a:off x="853438" y="1574353"/>
          <a:ext cx="5608322" cy="1158240"/>
        </p:xfrm>
        <a:graphic>
          <a:graphicData uri="http://schemas.openxmlformats.org/drawingml/2006/table">
            <a:tbl>
              <a:tblPr firstRow="1" bandRow="1">
                <a:tableStyleId>{5C22544A-7EE6-4342-B048-85BDC9FD1C3A}</a:tableStyleId>
              </a:tblPr>
              <a:tblGrid>
                <a:gridCol w="1012885">
                  <a:extLst>
                    <a:ext uri="{9D8B030D-6E8A-4147-A177-3AD203B41FA5}">
                      <a16:colId xmlns="" xmlns:a16="http://schemas.microsoft.com/office/drawing/2014/main" val="20000"/>
                    </a:ext>
                  </a:extLst>
                </a:gridCol>
                <a:gridCol w="1648363">
                  <a:extLst>
                    <a:ext uri="{9D8B030D-6E8A-4147-A177-3AD203B41FA5}">
                      <a16:colId xmlns="" xmlns:a16="http://schemas.microsoft.com/office/drawing/2014/main" val="20001"/>
                    </a:ext>
                  </a:extLst>
                </a:gridCol>
                <a:gridCol w="1340336">
                  <a:extLst>
                    <a:ext uri="{9D8B030D-6E8A-4147-A177-3AD203B41FA5}">
                      <a16:colId xmlns="" xmlns:a16="http://schemas.microsoft.com/office/drawing/2014/main" val="20002"/>
                    </a:ext>
                  </a:extLst>
                </a:gridCol>
                <a:gridCol w="1606738">
                  <a:extLst>
                    <a:ext uri="{9D8B030D-6E8A-4147-A177-3AD203B41FA5}">
                      <a16:colId xmlns="" xmlns:a16="http://schemas.microsoft.com/office/drawing/2014/main" val="20003"/>
                    </a:ext>
                  </a:extLst>
                </a:gridCol>
              </a:tblGrid>
              <a:tr h="568991">
                <a:tc>
                  <a:txBody>
                    <a:bodyPr/>
                    <a:lstStyle/>
                    <a:p>
                      <a:pPr algn="ctr"/>
                      <a:r>
                        <a:rPr lang="en-US" sz="1600" dirty="0" smtClean="0">
                          <a:latin typeface="Calibri" panose="020F0502020204030204" pitchFamily="34" charset="0"/>
                        </a:rPr>
                        <a:t>Site_ID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Facility_Display_Name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Hospital</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9139">
                <a:tc>
                  <a:txBody>
                    <a:bodyPr/>
                    <a:lstStyle/>
                    <a:p>
                      <a:pPr algn="ctr"/>
                      <a:r>
                        <a:rPr lang="en-US" sz="1600" dirty="0" smtClean="0">
                          <a:latin typeface="Calibri" panose="020F0502020204030204" pitchFamily="34" charset="0"/>
                        </a:rPr>
                        <a:t>222</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GA-Generic Hospital</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0856293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Review Key Fields for Data Processing</a:t>
            </a:r>
            <a:endParaRPr lang="en-US" dirty="0"/>
          </a:p>
        </p:txBody>
      </p:sp>
      <p:sp>
        <p:nvSpPr>
          <p:cNvPr id="3" name="Content Placeholder 2"/>
          <p:cNvSpPr>
            <a:spLocks noGrp="1"/>
          </p:cNvSpPr>
          <p:nvPr>
            <p:ph type="body" sz="quarter" idx="10"/>
          </p:nvPr>
        </p:nvSpPr>
        <p:spPr>
          <a:xfrm>
            <a:off x="457200" y="1158875"/>
            <a:ext cx="8007531" cy="3373936"/>
          </a:xfrm>
        </p:spPr>
        <p:txBody>
          <a:bodyPr numCol="1">
            <a:noAutofit/>
          </a:bodyPr>
          <a:lstStyle/>
          <a:p>
            <a:pPr>
              <a:spcAft>
                <a:spcPts val="0"/>
              </a:spcAft>
            </a:pPr>
            <a:r>
              <a:rPr lang="en-US" sz="2400" b="1" dirty="0" smtClean="0"/>
              <a:t>FacilityID_UUID</a:t>
            </a:r>
          </a:p>
          <a:p>
            <a:pPr lvl="1">
              <a:spcAft>
                <a:spcPts val="0"/>
              </a:spcAft>
            </a:pPr>
            <a:r>
              <a:rPr lang="en-US" sz="2200" dirty="0" smtClean="0"/>
              <a:t>Unique facility ID within site</a:t>
            </a:r>
          </a:p>
          <a:p>
            <a:pPr lvl="1">
              <a:spcAft>
                <a:spcPts val="600"/>
              </a:spcAft>
            </a:pPr>
            <a:r>
              <a:rPr lang="en-US" sz="2200" dirty="0" smtClean="0"/>
              <a:t>HL7 field EVN-7.2, MSH-4.2, or MSH-4.1</a:t>
            </a:r>
          </a:p>
          <a:p>
            <a:pPr>
              <a:spcAft>
                <a:spcPts val="0"/>
              </a:spcAft>
            </a:pPr>
            <a:r>
              <a:rPr lang="en-US" sz="2400" b="1" dirty="0" smtClean="0"/>
              <a:t>Primary_Facility</a:t>
            </a:r>
          </a:p>
          <a:p>
            <a:pPr lvl="1">
              <a:spcAft>
                <a:spcPts val="600"/>
              </a:spcAft>
            </a:pPr>
            <a:r>
              <a:rPr lang="en-US" sz="2200" dirty="0" smtClean="0"/>
              <a:t>Identifies facility record to be </a:t>
            </a:r>
            <a:r>
              <a:rPr lang="en-US" sz="2200" dirty="0"/>
              <a:t>used </a:t>
            </a:r>
            <a:r>
              <a:rPr lang="en-US" sz="2200" dirty="0" smtClean="0"/>
              <a:t>when processing </a:t>
            </a:r>
            <a:r>
              <a:rPr lang="en-US" sz="2200" dirty="0"/>
              <a:t>of incoming </a:t>
            </a:r>
            <a:r>
              <a:rPr lang="en-US" sz="2200" dirty="0" smtClean="0"/>
              <a:t>messages</a:t>
            </a:r>
          </a:p>
          <a:p>
            <a:pPr>
              <a:spcAft>
                <a:spcPts val="0"/>
              </a:spcAft>
            </a:pPr>
            <a:r>
              <a:rPr lang="en-US" sz="2400" b="1" dirty="0" smtClean="0"/>
              <a:t>C_Biosense_Facility_ID</a:t>
            </a:r>
          </a:p>
          <a:p>
            <a:pPr lvl="1">
              <a:spcAft>
                <a:spcPts val="0"/>
              </a:spcAft>
            </a:pPr>
            <a:r>
              <a:rPr lang="en-US" sz="2200" dirty="0" smtClean="0"/>
              <a:t>‘Agnostic’ system-generated unique facility identifier </a:t>
            </a:r>
          </a:p>
          <a:p>
            <a:pPr lvl="1">
              <a:spcBef>
                <a:spcPts val="0"/>
              </a:spcBef>
              <a:spcAft>
                <a:spcPts val="0"/>
              </a:spcAft>
            </a:pPr>
            <a:r>
              <a:rPr lang="en-US" sz="2200" dirty="0" smtClean="0"/>
              <a:t>Does not change</a:t>
            </a:r>
          </a:p>
        </p:txBody>
      </p:sp>
    </p:spTree>
    <p:extLst>
      <p:ext uri="{BB962C8B-B14F-4D97-AF65-F5344CB8AC3E}">
        <p14:creationId xmlns:p14="http://schemas.microsoft.com/office/powerpoint/2010/main" val="27802878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Review Key Fields for Data Processing</a:t>
            </a:r>
            <a:endParaRPr lang="en-US" dirty="0"/>
          </a:p>
        </p:txBody>
      </p:sp>
      <p:sp>
        <p:nvSpPr>
          <p:cNvPr id="3" name="Content Placeholder 2"/>
          <p:cNvSpPr>
            <a:spLocks noGrp="1"/>
          </p:cNvSpPr>
          <p:nvPr>
            <p:ph type="body" sz="quarter" idx="10"/>
          </p:nvPr>
        </p:nvSpPr>
        <p:spPr>
          <a:xfrm>
            <a:off x="457200" y="1158875"/>
            <a:ext cx="8229600" cy="3341688"/>
          </a:xfrm>
        </p:spPr>
        <p:txBody>
          <a:bodyPr numCol="2">
            <a:noAutofit/>
          </a:bodyPr>
          <a:lstStyle/>
          <a:p>
            <a:pPr marL="285750" indent="-285750"/>
            <a:r>
              <a:rPr lang="en-US" sz="2400" b="1" dirty="0"/>
              <a:t>Facility_Status</a:t>
            </a:r>
          </a:p>
          <a:p>
            <a:pPr marL="633413" lvl="1"/>
            <a:r>
              <a:rPr lang="en-US" sz="2400" dirty="0"/>
              <a:t>Active</a:t>
            </a:r>
          </a:p>
          <a:p>
            <a:pPr marL="633413" lvl="1"/>
            <a:r>
              <a:rPr lang="en-US" sz="2400" dirty="0"/>
              <a:t>Inactive</a:t>
            </a:r>
          </a:p>
          <a:p>
            <a:pPr marL="633413" lvl="1"/>
            <a:r>
              <a:rPr lang="en-US" sz="2400" dirty="0"/>
              <a:t>Onboarding</a:t>
            </a:r>
          </a:p>
          <a:p>
            <a:pPr marL="633413" lvl="1"/>
            <a:r>
              <a:rPr lang="en-US" sz="2400" dirty="0"/>
              <a:t>Planned</a:t>
            </a:r>
          </a:p>
          <a:p>
            <a:pPr marL="633413" lvl="1"/>
            <a:r>
              <a:rPr lang="en-US" sz="2400" dirty="0"/>
              <a:t>Not Planned</a:t>
            </a:r>
          </a:p>
          <a:p>
            <a:pPr marL="0" indent="0">
              <a:buNone/>
            </a:pPr>
            <a:endParaRPr lang="en-US" sz="2400" dirty="0" smtClean="0"/>
          </a:p>
          <a:p>
            <a:pPr marL="285750" indent="-285750"/>
            <a:r>
              <a:rPr lang="en-US" sz="2400" b="1" dirty="0" smtClean="0"/>
              <a:t>Facility_Type</a:t>
            </a:r>
            <a:endParaRPr lang="en-US" sz="2400" b="1" dirty="0"/>
          </a:p>
          <a:p>
            <a:pPr marL="633413" lvl="1"/>
            <a:r>
              <a:rPr lang="en-US" sz="2400" dirty="0"/>
              <a:t>Emergency Care</a:t>
            </a:r>
          </a:p>
          <a:p>
            <a:pPr marL="633413" lvl="1"/>
            <a:r>
              <a:rPr lang="en-US" sz="2400" dirty="0"/>
              <a:t>Urgent Care</a:t>
            </a:r>
          </a:p>
          <a:p>
            <a:pPr marL="633413" lvl="1"/>
            <a:r>
              <a:rPr lang="en-US" sz="2400" dirty="0"/>
              <a:t>Primary Care</a:t>
            </a:r>
          </a:p>
          <a:p>
            <a:pPr marL="633413" lvl="1"/>
            <a:r>
              <a:rPr lang="en-US" sz="2400" dirty="0"/>
              <a:t>Inpatient Practice Setting</a:t>
            </a:r>
          </a:p>
          <a:p>
            <a:pPr marL="633413" lvl="1"/>
            <a:r>
              <a:rPr lang="en-US" sz="2400" dirty="0"/>
              <a:t>Medical Specialty</a:t>
            </a:r>
          </a:p>
        </p:txBody>
      </p:sp>
    </p:spTree>
    <p:extLst>
      <p:ext uri="{BB962C8B-B14F-4D97-AF65-F5344CB8AC3E}">
        <p14:creationId xmlns:p14="http://schemas.microsoft.com/office/powerpoint/2010/main" val="13201707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2: Update FacilityID_UUID</a:t>
            </a:r>
            <a:endParaRPr lang="en-US" dirty="0"/>
          </a:p>
        </p:txBody>
      </p:sp>
    </p:spTree>
    <p:extLst>
      <p:ext uri="{BB962C8B-B14F-4D97-AF65-F5344CB8AC3E}">
        <p14:creationId xmlns:p14="http://schemas.microsoft.com/office/powerpoint/2010/main" val="33783627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Purpose </a:t>
            </a:r>
            <a:endParaRPr lang="en-US" dirty="0"/>
          </a:p>
        </p:txBody>
      </p:sp>
      <p:sp>
        <p:nvSpPr>
          <p:cNvPr id="3" name="Content Placeholder 2"/>
          <p:cNvSpPr>
            <a:spLocks noGrp="1"/>
          </p:cNvSpPr>
          <p:nvPr>
            <p:ph type="body" sz="quarter" idx="10"/>
          </p:nvPr>
        </p:nvSpPr>
        <p:spPr>
          <a:xfrm>
            <a:off x="457200" y="1158875"/>
            <a:ext cx="8229600" cy="3341688"/>
          </a:xfrm>
        </p:spPr>
        <p:txBody>
          <a:bodyPr>
            <a:noAutofit/>
          </a:bodyPr>
          <a:lstStyle/>
          <a:p>
            <a:pPr>
              <a:spcAft>
                <a:spcPts val="900"/>
              </a:spcAft>
            </a:pPr>
            <a:r>
              <a:rPr lang="en-US" sz="2400" dirty="0"/>
              <a:t>Provide the look and feel of what the proposed Facility Administration Tool </a:t>
            </a:r>
            <a:r>
              <a:rPr lang="en-US" sz="2400" dirty="0" smtClean="0"/>
              <a:t>user interface </a:t>
            </a:r>
            <a:r>
              <a:rPr lang="en-US" sz="2400" dirty="0"/>
              <a:t>could look like</a:t>
            </a:r>
          </a:p>
          <a:p>
            <a:pPr>
              <a:spcAft>
                <a:spcPts val="900"/>
              </a:spcAft>
            </a:pPr>
            <a:r>
              <a:rPr lang="en-US" sz="2400" dirty="0"/>
              <a:t>Describe the functionality and rationale behind the Facility Administration Tool</a:t>
            </a:r>
          </a:p>
          <a:p>
            <a:pPr>
              <a:spcAft>
                <a:spcPts val="900"/>
              </a:spcAft>
            </a:pPr>
            <a:r>
              <a:rPr lang="en-US" sz="2400" dirty="0"/>
              <a:t>Answer questions related to the proposed Facility Administration Tool</a:t>
            </a:r>
          </a:p>
          <a:p>
            <a:pPr>
              <a:spcAft>
                <a:spcPts val="900"/>
              </a:spcAft>
            </a:pPr>
            <a:r>
              <a:rPr lang="en-US" sz="2400" dirty="0"/>
              <a:t>Receive comments on the </a:t>
            </a:r>
            <a:r>
              <a:rPr lang="en-US" sz="2400" dirty="0" smtClean="0"/>
              <a:t>user interface </a:t>
            </a:r>
            <a:r>
              <a:rPr lang="en-US" sz="2400" dirty="0"/>
              <a:t>and proposed functionality of the tool</a:t>
            </a:r>
          </a:p>
        </p:txBody>
      </p:sp>
    </p:spTree>
    <p:extLst>
      <p:ext uri="{BB962C8B-B14F-4D97-AF65-F5344CB8AC3E}">
        <p14:creationId xmlns:p14="http://schemas.microsoft.com/office/powerpoint/2010/main" val="186615455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38894" y="-13063"/>
            <a:ext cx="6181532" cy="5099764"/>
          </a:xfrm>
          <a:prstGeom prst="rect">
            <a:avLst/>
          </a:prstGeom>
        </p:spPr>
      </p:pic>
      <p:graphicFrame>
        <p:nvGraphicFramePr>
          <p:cNvPr id="7" name="Table 6"/>
          <p:cNvGraphicFramePr>
            <a:graphicFrameLocks noGrp="1"/>
          </p:cNvGraphicFramePr>
          <p:nvPr>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123</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6" name="Oval 5"/>
          <p:cNvSpPr/>
          <p:nvPr/>
        </p:nvSpPr>
        <p:spPr>
          <a:xfrm>
            <a:off x="1747443" y="279728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331495" y="2727158"/>
            <a:ext cx="264694" cy="216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1</a:t>
            </a:r>
            <a:endParaRPr lang="en-US" sz="1000" dirty="0">
              <a:solidFill>
                <a:schemeClr val="bg2"/>
              </a:solidFill>
            </a:endParaRPr>
          </a:p>
        </p:txBody>
      </p:sp>
      <p:sp>
        <p:nvSpPr>
          <p:cNvPr id="9" name="Up Arrow 8"/>
          <p:cNvSpPr/>
          <p:nvPr/>
        </p:nvSpPr>
        <p:spPr>
          <a:xfrm>
            <a:off x="6914147" y="4307305"/>
            <a:ext cx="256674" cy="25667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2</a:t>
            </a:r>
            <a:endParaRPr lang="en-US" sz="1000" dirty="0">
              <a:solidFill>
                <a:schemeClr val="bg2"/>
              </a:solidFill>
            </a:endParaRPr>
          </a:p>
        </p:txBody>
      </p:sp>
    </p:spTree>
    <p:extLst>
      <p:ext uri="{BB962C8B-B14F-4D97-AF65-F5344CB8AC3E}">
        <p14:creationId xmlns:p14="http://schemas.microsoft.com/office/powerpoint/2010/main" val="164105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23574" y="56799"/>
            <a:ext cx="6096851" cy="5029902"/>
          </a:xfrm>
          <a:prstGeom prst="rect">
            <a:avLst/>
          </a:prstGeom>
        </p:spPr>
      </p:pic>
      <p:sp>
        <p:nvSpPr>
          <p:cNvPr id="5" name="TextBox 4"/>
          <p:cNvSpPr txBox="1"/>
          <p:nvPr/>
        </p:nvSpPr>
        <p:spPr>
          <a:xfrm>
            <a:off x="2654668" y="114668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Generic Hospital</a:t>
            </a:r>
          </a:p>
        </p:txBody>
      </p:sp>
      <p:sp>
        <p:nvSpPr>
          <p:cNvPr id="6" name="TextBox 5"/>
          <p:cNvSpPr txBox="1"/>
          <p:nvPr/>
        </p:nvSpPr>
        <p:spPr>
          <a:xfrm>
            <a:off x="2675002" y="153553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 Hospital Ln</a:t>
            </a:r>
          </a:p>
        </p:txBody>
      </p:sp>
      <p:sp>
        <p:nvSpPr>
          <p:cNvPr id="7" name="TextBox 6"/>
          <p:cNvSpPr txBox="1"/>
          <p:nvPr/>
        </p:nvSpPr>
        <p:spPr>
          <a:xfrm>
            <a:off x="2700204" y="174602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Atlanta</a:t>
            </a:r>
          </a:p>
        </p:txBody>
      </p:sp>
      <p:sp>
        <p:nvSpPr>
          <p:cNvPr id="8" name="TextBox 7"/>
          <p:cNvSpPr txBox="1"/>
          <p:nvPr/>
        </p:nvSpPr>
        <p:spPr>
          <a:xfrm>
            <a:off x="4490413" y="1731041"/>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a:t>
            </a:r>
          </a:p>
        </p:txBody>
      </p:sp>
      <p:sp>
        <p:nvSpPr>
          <p:cNvPr id="9" name="TextBox 8"/>
          <p:cNvSpPr txBox="1"/>
          <p:nvPr/>
        </p:nvSpPr>
        <p:spPr>
          <a:xfrm>
            <a:off x="5864091" y="1737574"/>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30301</a:t>
            </a:r>
          </a:p>
        </p:txBody>
      </p:sp>
      <p:sp>
        <p:nvSpPr>
          <p:cNvPr id="10" name="TextBox 9"/>
          <p:cNvSpPr txBox="1"/>
          <p:nvPr/>
        </p:nvSpPr>
        <p:spPr>
          <a:xfrm>
            <a:off x="2721992" y="192357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Fulton</a:t>
            </a:r>
          </a:p>
        </p:txBody>
      </p:sp>
      <p:sp>
        <p:nvSpPr>
          <p:cNvPr id="11" name="TextBox 10"/>
          <p:cNvSpPr txBox="1"/>
          <p:nvPr/>
        </p:nvSpPr>
        <p:spPr>
          <a:xfrm>
            <a:off x="2734188" y="2148707"/>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US</a:t>
            </a:r>
          </a:p>
        </p:txBody>
      </p:sp>
      <p:sp>
        <p:nvSpPr>
          <p:cNvPr id="15" name="TextBox 14"/>
          <p:cNvSpPr txBox="1"/>
          <p:nvPr/>
        </p:nvSpPr>
        <p:spPr>
          <a:xfrm>
            <a:off x="3347711" y="2650116"/>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33.862282</a:t>
            </a:r>
            <a:endParaRPr lang="en-US" sz="1300" dirty="0" smtClean="0">
              <a:solidFill>
                <a:srgbClr val="000000"/>
              </a:solidFill>
              <a:latin typeface="Calibri" panose="020F0502020204030204" pitchFamily="34" charset="0"/>
            </a:endParaRPr>
          </a:p>
        </p:txBody>
      </p:sp>
      <p:sp>
        <p:nvSpPr>
          <p:cNvPr id="16" name="TextBox 15"/>
          <p:cNvSpPr txBox="1"/>
          <p:nvPr/>
        </p:nvSpPr>
        <p:spPr>
          <a:xfrm>
            <a:off x="5279884" y="2653724"/>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-84.394587</a:t>
            </a:r>
            <a:endParaRPr lang="en-US" sz="1300" dirty="0" smtClean="0">
              <a:solidFill>
                <a:srgbClr val="000000"/>
              </a:solidFill>
              <a:latin typeface="Calibri" panose="020F0502020204030204" pitchFamily="34" charset="0"/>
            </a:endParaRPr>
          </a:p>
        </p:txBody>
      </p:sp>
      <p:sp>
        <p:nvSpPr>
          <p:cNvPr id="21" name="TextBox 20"/>
          <p:cNvSpPr txBox="1"/>
          <p:nvPr/>
        </p:nvSpPr>
        <p:spPr>
          <a:xfrm>
            <a:off x="5462546" y="3135227"/>
            <a:ext cx="1184748"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222</a:t>
            </a:r>
          </a:p>
        </p:txBody>
      </p:sp>
      <p:sp>
        <p:nvSpPr>
          <p:cNvPr id="22" name="TextBox 21"/>
          <p:cNvSpPr txBox="1"/>
          <p:nvPr/>
        </p:nvSpPr>
        <p:spPr>
          <a:xfrm>
            <a:off x="2449002" y="317404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123</a:t>
            </a:r>
          </a:p>
        </p:txBody>
      </p:sp>
      <p:sp>
        <p:nvSpPr>
          <p:cNvPr id="23" name="TextBox 22"/>
          <p:cNvSpPr txBox="1"/>
          <p:nvPr/>
        </p:nvSpPr>
        <p:spPr>
          <a:xfrm>
            <a:off x="5601698" y="398469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X</a:t>
            </a:r>
          </a:p>
        </p:txBody>
      </p:sp>
      <p:sp>
        <p:nvSpPr>
          <p:cNvPr id="17" name="TextBox 16"/>
          <p:cNvSpPr txBox="1"/>
          <p:nvPr/>
        </p:nvSpPr>
        <p:spPr>
          <a:xfrm>
            <a:off x="5304333" y="1154634"/>
            <a:ext cx="1636355"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GA-Generic Hospital</a:t>
            </a:r>
          </a:p>
        </p:txBody>
      </p:sp>
      <p:sp>
        <p:nvSpPr>
          <p:cNvPr id="18" name="TextBox 17"/>
          <p:cNvSpPr txBox="1"/>
          <p:nvPr/>
        </p:nvSpPr>
        <p:spPr>
          <a:xfrm>
            <a:off x="5585796" y="333917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1</a:t>
            </a:r>
          </a:p>
        </p:txBody>
      </p:sp>
      <p:sp>
        <p:nvSpPr>
          <p:cNvPr id="19" name="TextBox 18"/>
          <p:cNvSpPr txBox="1"/>
          <p:nvPr/>
        </p:nvSpPr>
        <p:spPr>
          <a:xfrm>
            <a:off x="5046433" y="1921778"/>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13121</a:t>
            </a:r>
          </a:p>
        </p:txBody>
      </p:sp>
      <p:sp>
        <p:nvSpPr>
          <p:cNvPr id="24" name="TextBox 23"/>
          <p:cNvSpPr txBox="1"/>
          <p:nvPr/>
        </p:nvSpPr>
        <p:spPr>
          <a:xfrm>
            <a:off x="5063663" y="210598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a:t>
            </a:r>
          </a:p>
        </p:txBody>
      </p:sp>
      <p:sp>
        <p:nvSpPr>
          <p:cNvPr id="25" name="Oval 24"/>
          <p:cNvSpPr/>
          <p:nvPr/>
        </p:nvSpPr>
        <p:spPr>
          <a:xfrm>
            <a:off x="2584818" y="3166804"/>
            <a:ext cx="1474534" cy="304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237505" y="434616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123</a:t>
            </a:r>
          </a:p>
        </p:txBody>
      </p:sp>
      <p:sp>
        <p:nvSpPr>
          <p:cNvPr id="27" name="TextBox 26"/>
          <p:cNvSpPr txBox="1"/>
          <p:nvPr/>
        </p:nvSpPr>
        <p:spPr>
          <a:xfrm>
            <a:off x="4328156" y="4339534"/>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123</a:t>
            </a:r>
          </a:p>
        </p:txBody>
      </p:sp>
      <p:sp>
        <p:nvSpPr>
          <p:cNvPr id="28" name="TextBox 27"/>
          <p:cNvSpPr txBox="1"/>
          <p:nvPr/>
        </p:nvSpPr>
        <p:spPr>
          <a:xfrm>
            <a:off x="2308529" y="433953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Tree>
    <p:extLst>
      <p:ext uri="{BB962C8B-B14F-4D97-AF65-F5344CB8AC3E}">
        <p14:creationId xmlns:p14="http://schemas.microsoft.com/office/powerpoint/2010/main" val="32766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23574" y="56799"/>
            <a:ext cx="6096851" cy="5029902"/>
          </a:xfrm>
          <a:prstGeom prst="rect">
            <a:avLst/>
          </a:prstGeom>
        </p:spPr>
      </p:pic>
      <p:sp>
        <p:nvSpPr>
          <p:cNvPr id="5" name="TextBox 4"/>
          <p:cNvSpPr txBox="1"/>
          <p:nvPr/>
        </p:nvSpPr>
        <p:spPr>
          <a:xfrm>
            <a:off x="2654668" y="114668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Generic Hospital</a:t>
            </a:r>
          </a:p>
        </p:txBody>
      </p:sp>
      <p:sp>
        <p:nvSpPr>
          <p:cNvPr id="6" name="TextBox 5"/>
          <p:cNvSpPr txBox="1"/>
          <p:nvPr/>
        </p:nvSpPr>
        <p:spPr>
          <a:xfrm>
            <a:off x="2675002" y="153553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 Hospital Ln</a:t>
            </a:r>
          </a:p>
        </p:txBody>
      </p:sp>
      <p:sp>
        <p:nvSpPr>
          <p:cNvPr id="7" name="TextBox 6"/>
          <p:cNvSpPr txBox="1"/>
          <p:nvPr/>
        </p:nvSpPr>
        <p:spPr>
          <a:xfrm>
            <a:off x="2700204" y="174602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Atlanta</a:t>
            </a:r>
          </a:p>
        </p:txBody>
      </p:sp>
      <p:sp>
        <p:nvSpPr>
          <p:cNvPr id="8" name="TextBox 7"/>
          <p:cNvSpPr txBox="1"/>
          <p:nvPr/>
        </p:nvSpPr>
        <p:spPr>
          <a:xfrm>
            <a:off x="4490413" y="1731041"/>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a:t>
            </a:r>
          </a:p>
        </p:txBody>
      </p:sp>
      <p:sp>
        <p:nvSpPr>
          <p:cNvPr id="9" name="TextBox 8"/>
          <p:cNvSpPr txBox="1"/>
          <p:nvPr/>
        </p:nvSpPr>
        <p:spPr>
          <a:xfrm>
            <a:off x="5864091" y="1737574"/>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30301</a:t>
            </a:r>
          </a:p>
        </p:txBody>
      </p:sp>
      <p:sp>
        <p:nvSpPr>
          <p:cNvPr id="10" name="TextBox 9"/>
          <p:cNvSpPr txBox="1"/>
          <p:nvPr/>
        </p:nvSpPr>
        <p:spPr>
          <a:xfrm>
            <a:off x="2721992" y="192357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Fulton</a:t>
            </a:r>
          </a:p>
        </p:txBody>
      </p:sp>
      <p:sp>
        <p:nvSpPr>
          <p:cNvPr id="11" name="TextBox 10"/>
          <p:cNvSpPr txBox="1"/>
          <p:nvPr/>
        </p:nvSpPr>
        <p:spPr>
          <a:xfrm>
            <a:off x="2734188" y="2148707"/>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US</a:t>
            </a:r>
          </a:p>
        </p:txBody>
      </p:sp>
      <p:sp>
        <p:nvSpPr>
          <p:cNvPr id="15" name="TextBox 14"/>
          <p:cNvSpPr txBox="1"/>
          <p:nvPr/>
        </p:nvSpPr>
        <p:spPr>
          <a:xfrm>
            <a:off x="3347711" y="2650116"/>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33.862282</a:t>
            </a:r>
            <a:endParaRPr lang="en-US" sz="1300" dirty="0" smtClean="0">
              <a:solidFill>
                <a:srgbClr val="000000"/>
              </a:solidFill>
              <a:latin typeface="Calibri" panose="020F0502020204030204" pitchFamily="34" charset="0"/>
            </a:endParaRPr>
          </a:p>
        </p:txBody>
      </p:sp>
      <p:sp>
        <p:nvSpPr>
          <p:cNvPr id="16" name="TextBox 15"/>
          <p:cNvSpPr txBox="1"/>
          <p:nvPr/>
        </p:nvSpPr>
        <p:spPr>
          <a:xfrm>
            <a:off x="5279884" y="2653724"/>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-84.394587</a:t>
            </a:r>
            <a:endParaRPr lang="en-US" sz="1300" dirty="0" smtClean="0">
              <a:solidFill>
                <a:srgbClr val="000000"/>
              </a:solidFill>
              <a:latin typeface="Calibri" panose="020F0502020204030204" pitchFamily="34" charset="0"/>
            </a:endParaRPr>
          </a:p>
        </p:txBody>
      </p:sp>
      <p:sp>
        <p:nvSpPr>
          <p:cNvPr id="21" name="TextBox 20"/>
          <p:cNvSpPr txBox="1"/>
          <p:nvPr/>
        </p:nvSpPr>
        <p:spPr>
          <a:xfrm>
            <a:off x="5462546" y="3135227"/>
            <a:ext cx="1184748"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222</a:t>
            </a:r>
          </a:p>
        </p:txBody>
      </p:sp>
      <p:sp>
        <p:nvSpPr>
          <p:cNvPr id="23" name="TextBox 22"/>
          <p:cNvSpPr txBox="1"/>
          <p:nvPr/>
        </p:nvSpPr>
        <p:spPr>
          <a:xfrm>
            <a:off x="5601698" y="398469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X</a:t>
            </a:r>
          </a:p>
        </p:txBody>
      </p:sp>
      <p:sp>
        <p:nvSpPr>
          <p:cNvPr id="17" name="TextBox 16"/>
          <p:cNvSpPr txBox="1"/>
          <p:nvPr/>
        </p:nvSpPr>
        <p:spPr>
          <a:xfrm>
            <a:off x="5304333" y="1154634"/>
            <a:ext cx="1636355"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GA-Generic Hospital</a:t>
            </a:r>
          </a:p>
        </p:txBody>
      </p:sp>
      <p:sp>
        <p:nvSpPr>
          <p:cNvPr id="18" name="TextBox 17"/>
          <p:cNvSpPr txBox="1"/>
          <p:nvPr/>
        </p:nvSpPr>
        <p:spPr>
          <a:xfrm>
            <a:off x="5585796" y="333917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1</a:t>
            </a:r>
          </a:p>
        </p:txBody>
      </p:sp>
      <p:sp>
        <p:nvSpPr>
          <p:cNvPr id="19" name="TextBox 18"/>
          <p:cNvSpPr txBox="1"/>
          <p:nvPr/>
        </p:nvSpPr>
        <p:spPr>
          <a:xfrm>
            <a:off x="5046433" y="1921778"/>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13121</a:t>
            </a:r>
          </a:p>
        </p:txBody>
      </p:sp>
      <p:sp>
        <p:nvSpPr>
          <p:cNvPr id="24" name="TextBox 23"/>
          <p:cNvSpPr txBox="1"/>
          <p:nvPr/>
        </p:nvSpPr>
        <p:spPr>
          <a:xfrm>
            <a:off x="5063663" y="210598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a:t>
            </a:r>
          </a:p>
        </p:txBody>
      </p:sp>
      <p:sp>
        <p:nvSpPr>
          <p:cNvPr id="25" name="TextBox 24"/>
          <p:cNvSpPr txBox="1"/>
          <p:nvPr/>
        </p:nvSpPr>
        <p:spPr>
          <a:xfrm>
            <a:off x="2603601" y="3177337"/>
            <a:ext cx="1152940" cy="307777"/>
          </a:xfrm>
          <a:prstGeom prst="rect">
            <a:avLst/>
          </a:prstGeom>
          <a:noFill/>
        </p:spPr>
        <p:txBody>
          <a:bodyPr wrap="square" rtlCol="0">
            <a:spAutoFit/>
          </a:bodyPr>
          <a:lstStyle/>
          <a:p>
            <a:pPr algn="ctr"/>
            <a:r>
              <a:rPr lang="en-US" sz="1400" strike="sngStrike" dirty="0" smtClean="0">
                <a:solidFill>
                  <a:srgbClr val="000000"/>
                </a:solidFill>
                <a:latin typeface="Calibri" panose="020F0502020204030204" pitchFamily="34" charset="0"/>
              </a:rPr>
              <a:t>123</a:t>
            </a:r>
            <a:r>
              <a:rPr lang="en-US" sz="1400" dirty="0" smtClean="0">
                <a:solidFill>
                  <a:srgbClr val="000000"/>
                </a:solidFill>
                <a:latin typeface="Calibri" panose="020F0502020204030204" pitchFamily="34" charset="0"/>
              </a:rPr>
              <a:t> 456</a:t>
            </a:r>
          </a:p>
        </p:txBody>
      </p:sp>
      <p:sp>
        <p:nvSpPr>
          <p:cNvPr id="26" name="Oval 25"/>
          <p:cNvSpPr/>
          <p:nvPr/>
        </p:nvSpPr>
        <p:spPr>
          <a:xfrm>
            <a:off x="2584818" y="3166804"/>
            <a:ext cx="1474534" cy="304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237505" y="434616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123</a:t>
            </a:r>
          </a:p>
        </p:txBody>
      </p:sp>
      <p:sp>
        <p:nvSpPr>
          <p:cNvPr id="28" name="TextBox 27"/>
          <p:cNvSpPr txBox="1"/>
          <p:nvPr/>
        </p:nvSpPr>
        <p:spPr>
          <a:xfrm>
            <a:off x="4328156" y="4339534"/>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123</a:t>
            </a:r>
          </a:p>
        </p:txBody>
      </p:sp>
      <p:sp>
        <p:nvSpPr>
          <p:cNvPr id="29" name="TextBox 28"/>
          <p:cNvSpPr txBox="1"/>
          <p:nvPr/>
        </p:nvSpPr>
        <p:spPr>
          <a:xfrm>
            <a:off x="2308529" y="433953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Tree>
    <p:extLst>
      <p:ext uri="{BB962C8B-B14F-4D97-AF65-F5344CB8AC3E}">
        <p14:creationId xmlns:p14="http://schemas.microsoft.com/office/powerpoint/2010/main" val="476525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523574" y="56799"/>
            <a:ext cx="6096851" cy="5029902"/>
          </a:xfrm>
          <a:prstGeom prst="rect">
            <a:avLst/>
          </a:prstGeom>
        </p:spPr>
      </p:pic>
      <p:sp>
        <p:nvSpPr>
          <p:cNvPr id="15" name="TextBox 14"/>
          <p:cNvSpPr txBox="1"/>
          <p:nvPr/>
        </p:nvSpPr>
        <p:spPr>
          <a:xfrm>
            <a:off x="3528359" y="131698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Onboarding</a:t>
            </a:r>
          </a:p>
        </p:txBody>
      </p:sp>
      <p:sp>
        <p:nvSpPr>
          <p:cNvPr id="19" name="Down Arrow 18"/>
          <p:cNvSpPr/>
          <p:nvPr/>
        </p:nvSpPr>
        <p:spPr>
          <a:xfrm>
            <a:off x="6240379" y="4298678"/>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329161" y="3740207"/>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8" name="TextBox 7"/>
          <p:cNvSpPr txBox="1"/>
          <p:nvPr/>
        </p:nvSpPr>
        <p:spPr>
          <a:xfrm>
            <a:off x="3337113" y="4061262"/>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9" name="TextBox 8"/>
          <p:cNvSpPr txBox="1"/>
          <p:nvPr/>
        </p:nvSpPr>
        <p:spPr>
          <a:xfrm>
            <a:off x="3329162" y="4223564"/>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0" name="TextBox 9"/>
          <p:cNvSpPr txBox="1"/>
          <p:nvPr/>
        </p:nvSpPr>
        <p:spPr>
          <a:xfrm>
            <a:off x="3330486" y="3906839"/>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Tree>
    <p:extLst>
      <p:ext uri="{BB962C8B-B14F-4D97-AF65-F5344CB8AC3E}">
        <p14:creationId xmlns:p14="http://schemas.microsoft.com/office/powerpoint/2010/main" val="4054313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17043"/>
            <a:ext cx="6096851" cy="502990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85971973"/>
              </p:ext>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1746201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Example 2: Updating FacilityID_UUID</a:t>
            </a:r>
            <a:endParaRPr lang="en-US" dirty="0"/>
          </a:p>
        </p:txBody>
      </p:sp>
      <p:sp>
        <p:nvSpPr>
          <p:cNvPr id="3" name="Content Placeholder 2"/>
          <p:cNvSpPr>
            <a:spLocks noGrp="1"/>
          </p:cNvSpPr>
          <p:nvPr>
            <p:ph type="body" sz="quarter" idx="10"/>
          </p:nvPr>
        </p:nvSpPr>
        <p:spPr>
          <a:xfrm>
            <a:off x="457200" y="1158875"/>
            <a:ext cx="8229600" cy="3341688"/>
          </a:xfrm>
        </p:spPr>
        <p:txBody>
          <a:bodyPr>
            <a:noAutofit/>
          </a:bodyPr>
          <a:lstStyle/>
          <a:p>
            <a:r>
              <a:rPr lang="en-US" dirty="0" smtClean="0"/>
              <a:t>The </a:t>
            </a:r>
            <a:r>
              <a:rPr lang="en-US" dirty="0"/>
              <a:t>Facility_Master </a:t>
            </a:r>
            <a:r>
              <a:rPr lang="en-US" dirty="0" smtClean="0"/>
              <a:t>table:</a:t>
            </a:r>
          </a:p>
          <a:p>
            <a:endParaRPr lang="en-US" dirty="0" smtClean="0"/>
          </a:p>
          <a:p>
            <a:endParaRPr lang="en-US" dirty="0" smtClean="0"/>
          </a:p>
          <a:p>
            <a:pPr marL="0" indent="0">
              <a:buNone/>
            </a:pPr>
            <a:endParaRPr lang="en-US" dirty="0" smtClean="0"/>
          </a:p>
          <a:p>
            <a:endParaRPr lang="en-US" sz="1000" dirty="0" smtClean="0"/>
          </a:p>
          <a:p>
            <a:r>
              <a:rPr lang="en-US" dirty="0" smtClean="0"/>
              <a:t>The </a:t>
            </a:r>
            <a:r>
              <a:rPr lang="en-US" dirty="0"/>
              <a:t>Operational_Crosswalk </a:t>
            </a:r>
            <a:r>
              <a:rPr lang="en-US" dirty="0" smtClean="0"/>
              <a:t>table:</a:t>
            </a:r>
            <a:endParaRPr lang="en-US" dirty="0"/>
          </a:p>
          <a:p>
            <a:pPr lvl="1"/>
            <a:endParaRPr lang="en-US" dirty="0" smtClean="0"/>
          </a:p>
          <a:p>
            <a:pPr lvl="1"/>
            <a:endParaRPr lang="en-US" dirty="0" smtClean="0"/>
          </a:p>
          <a:p>
            <a:pPr lvl="1"/>
            <a:endParaRPr lang="en-US" dirty="0"/>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5675393"/>
              </p:ext>
            </p:extLst>
          </p:nvPr>
        </p:nvGraphicFramePr>
        <p:xfrm>
          <a:off x="853438" y="1574353"/>
          <a:ext cx="7400016" cy="1158240"/>
        </p:xfrm>
        <a:graphic>
          <a:graphicData uri="http://schemas.openxmlformats.org/drawingml/2006/table">
            <a:tbl>
              <a:tblPr firstRow="1" bandRow="1">
                <a:tableStyleId>{5C22544A-7EE6-4342-B048-85BDC9FD1C3A}</a:tableStyleId>
              </a:tblPr>
              <a:tblGrid>
                <a:gridCol w="1555807">
                  <a:extLst>
                    <a:ext uri="{9D8B030D-6E8A-4147-A177-3AD203B41FA5}">
                      <a16:colId xmlns="" xmlns:a16="http://schemas.microsoft.com/office/drawing/2014/main" val="20000"/>
                    </a:ext>
                  </a:extLst>
                </a:gridCol>
                <a:gridCol w="1089329">
                  <a:extLst>
                    <a:ext uri="{9D8B030D-6E8A-4147-A177-3AD203B41FA5}">
                      <a16:colId xmlns="" xmlns:a16="http://schemas.microsoft.com/office/drawing/2014/main" val="20001"/>
                    </a:ext>
                  </a:extLst>
                </a:gridCol>
                <a:gridCol w="1001864">
                  <a:extLst>
                    <a:ext uri="{9D8B030D-6E8A-4147-A177-3AD203B41FA5}">
                      <a16:colId xmlns="" xmlns:a16="http://schemas.microsoft.com/office/drawing/2014/main" val="20002"/>
                    </a:ext>
                  </a:extLst>
                </a:gridCol>
                <a:gridCol w="1280160">
                  <a:extLst>
                    <a:ext uri="{9D8B030D-6E8A-4147-A177-3AD203B41FA5}">
                      <a16:colId xmlns="" xmlns:a16="http://schemas.microsoft.com/office/drawing/2014/main" val="20003"/>
                    </a:ext>
                  </a:extLst>
                </a:gridCol>
                <a:gridCol w="1184745">
                  <a:extLst>
                    <a:ext uri="{9D8B030D-6E8A-4147-A177-3AD203B41FA5}">
                      <a16:colId xmlns="" xmlns:a16="http://schemas.microsoft.com/office/drawing/2014/main" val="20004"/>
                    </a:ext>
                  </a:extLst>
                </a:gridCol>
                <a:gridCol w="1288111">
                  <a:extLst>
                    <a:ext uri="{9D8B030D-6E8A-4147-A177-3AD203B41FA5}">
                      <a16:colId xmlns="" xmlns:a16="http://schemas.microsoft.com/office/drawing/2014/main" val="20005"/>
                    </a:ext>
                  </a:extLst>
                </a:gridCol>
              </a:tblGrid>
              <a:tr h="568991">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Name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FacilityID_</a:t>
                      </a:r>
                      <a:br>
                        <a:rPr lang="en-US" sz="1600" dirty="0" smtClean="0">
                          <a:latin typeface="Calibri" panose="020F0502020204030204" pitchFamily="34" charset="0"/>
                        </a:rPr>
                      </a:br>
                      <a:r>
                        <a:rPr lang="en-US" sz="1600" dirty="0" smtClean="0">
                          <a:latin typeface="Calibri" panose="020F0502020204030204" pitchFamily="34" charset="0"/>
                        </a:rPr>
                        <a:t>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Primary_</a:t>
                      </a:r>
                      <a:br>
                        <a:rPr lang="en-US" sz="1600" dirty="0" smtClean="0">
                          <a:latin typeface="Calibri" panose="020F0502020204030204" pitchFamily="34" charset="0"/>
                        </a:rPr>
                      </a:br>
                      <a:r>
                        <a:rPr lang="en-US" sz="1600" dirty="0" smtClean="0">
                          <a:latin typeface="Calibri" panose="020F0502020204030204" pitchFamily="34" charset="0"/>
                        </a:rPr>
                        <a:t>Facility</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C_Biosense_Facility_ID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Status</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9139">
                <a:tc>
                  <a:txBody>
                    <a:bodyPr/>
                    <a:lstStyle/>
                    <a:p>
                      <a:r>
                        <a:rPr lang="en-US" sz="1600" dirty="0" smtClean="0">
                          <a:latin typeface="Calibri" panose="020F0502020204030204" pitchFamily="34" charset="0"/>
                        </a:rPr>
                        <a:t>Generic Hospital</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Y</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51986007"/>
              </p:ext>
            </p:extLst>
          </p:nvPr>
        </p:nvGraphicFramePr>
        <p:xfrm>
          <a:off x="871992" y="3253408"/>
          <a:ext cx="6923423" cy="1294738"/>
        </p:xfrm>
        <a:graphic>
          <a:graphicData uri="http://schemas.openxmlformats.org/drawingml/2006/table">
            <a:tbl>
              <a:tblPr firstRow="1" bandRow="1">
                <a:tableStyleId>{5C22544A-7EE6-4342-B048-85BDC9FD1C3A}</a:tableStyleId>
              </a:tblPr>
              <a:tblGrid>
                <a:gridCol w="1378227">
                  <a:extLst>
                    <a:ext uri="{9D8B030D-6E8A-4147-A177-3AD203B41FA5}">
                      <a16:colId xmlns="" xmlns:a16="http://schemas.microsoft.com/office/drawing/2014/main" val="20000"/>
                    </a:ext>
                  </a:extLst>
                </a:gridCol>
                <a:gridCol w="1502797">
                  <a:extLst>
                    <a:ext uri="{9D8B030D-6E8A-4147-A177-3AD203B41FA5}">
                      <a16:colId xmlns="" xmlns:a16="http://schemas.microsoft.com/office/drawing/2014/main" val="20001"/>
                    </a:ext>
                  </a:extLst>
                </a:gridCol>
                <a:gridCol w="1280160">
                  <a:extLst>
                    <a:ext uri="{9D8B030D-6E8A-4147-A177-3AD203B41FA5}">
                      <a16:colId xmlns="" xmlns:a16="http://schemas.microsoft.com/office/drawing/2014/main" val="20002"/>
                    </a:ext>
                  </a:extLst>
                </a:gridCol>
                <a:gridCol w="1200647">
                  <a:extLst>
                    <a:ext uri="{9D8B030D-6E8A-4147-A177-3AD203B41FA5}">
                      <a16:colId xmlns="" xmlns:a16="http://schemas.microsoft.com/office/drawing/2014/main" val="20003"/>
                    </a:ext>
                  </a:extLst>
                </a:gridCol>
                <a:gridCol w="1561592">
                  <a:extLst>
                    <a:ext uri="{9D8B030D-6E8A-4147-A177-3AD203B41FA5}">
                      <a16:colId xmlns="" xmlns:a16="http://schemas.microsoft.com/office/drawing/2014/main" val="20004"/>
                    </a:ext>
                  </a:extLst>
                </a:gridCol>
              </a:tblGrid>
              <a:tr h="568991">
                <a:tc>
                  <a:txBody>
                    <a:bodyPr/>
                    <a:lstStyle/>
                    <a:p>
                      <a:r>
                        <a:rPr lang="en-US" sz="1600" dirty="0" smtClean="0">
                          <a:latin typeface="Calibri" panose="020F0502020204030204" pitchFamily="34" charset="0"/>
                        </a:rPr>
                        <a:t>Input_FacilityID_UUID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Output_FacilityID_UUID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Status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C_Biosense_Facility_ID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7809">
                <a:tc>
                  <a:txBody>
                    <a:bodyPr/>
                    <a:lstStyle/>
                    <a:p>
                      <a:r>
                        <a:rPr lang="en-US" sz="1600" dirty="0" smtClean="0">
                          <a:latin typeface="Calibri" panose="020F0502020204030204" pitchFamily="34" charset="0"/>
                        </a:rPr>
                        <a:t>123</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r h="357809">
                <a:tc>
                  <a:txBody>
                    <a:bodyPr/>
                    <a:lstStyle/>
                    <a:p>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rPr>
                        <a:t>Emergency Care</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40467668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Example 2: Updating FacilityID_UUID</a:t>
            </a:r>
          </a:p>
        </p:txBody>
      </p:sp>
      <p:sp>
        <p:nvSpPr>
          <p:cNvPr id="3" name="Content Placeholder 2"/>
          <p:cNvSpPr>
            <a:spLocks noGrp="1"/>
          </p:cNvSpPr>
          <p:nvPr>
            <p:ph type="body" sz="quarter" idx="10"/>
          </p:nvPr>
        </p:nvSpPr>
        <p:spPr>
          <a:xfrm>
            <a:off x="457200" y="1158875"/>
            <a:ext cx="8229600" cy="3341688"/>
          </a:xfrm>
        </p:spPr>
        <p:txBody>
          <a:bodyPr>
            <a:noAutofit/>
          </a:bodyPr>
          <a:lstStyle/>
          <a:p>
            <a:r>
              <a:rPr lang="en-US" dirty="0" smtClean="0"/>
              <a:t>The ESSENCE table:</a:t>
            </a:r>
          </a:p>
          <a:p>
            <a:endParaRPr lang="en-US" dirty="0" smtClean="0"/>
          </a:p>
          <a:p>
            <a:endParaRPr lang="en-US" dirty="0" smtClean="0"/>
          </a:p>
          <a:p>
            <a:pPr marL="0" indent="0">
              <a:buNone/>
            </a:pPr>
            <a:endParaRPr lang="en-US" dirty="0" smtClean="0"/>
          </a:p>
          <a:p>
            <a:endParaRPr lang="en-US" sz="1000" dirty="0" smtClean="0"/>
          </a:p>
        </p:txBody>
      </p:sp>
      <p:graphicFrame>
        <p:nvGraphicFramePr>
          <p:cNvPr id="7" name="Table 6"/>
          <p:cNvGraphicFramePr>
            <a:graphicFrameLocks noGrp="1"/>
          </p:cNvGraphicFramePr>
          <p:nvPr>
            <p:extLst>
              <p:ext uri="{D42A27DB-BD31-4B8C-83A1-F6EECF244321}">
                <p14:modId xmlns:p14="http://schemas.microsoft.com/office/powerpoint/2010/main" val="3231133308"/>
              </p:ext>
            </p:extLst>
          </p:nvPr>
        </p:nvGraphicFramePr>
        <p:xfrm>
          <a:off x="853438" y="1574353"/>
          <a:ext cx="5356531" cy="1158240"/>
        </p:xfrm>
        <a:graphic>
          <a:graphicData uri="http://schemas.openxmlformats.org/drawingml/2006/table">
            <a:tbl>
              <a:tblPr firstRow="1" bandRow="1">
                <a:tableStyleId>{5C22544A-7EE6-4342-B048-85BDC9FD1C3A}</a:tableStyleId>
              </a:tblPr>
              <a:tblGrid>
                <a:gridCol w="967411">
                  <a:extLst>
                    <a:ext uri="{9D8B030D-6E8A-4147-A177-3AD203B41FA5}">
                      <a16:colId xmlns="" xmlns:a16="http://schemas.microsoft.com/office/drawing/2014/main" val="20000"/>
                    </a:ext>
                  </a:extLst>
                </a:gridCol>
                <a:gridCol w="1574358">
                  <a:extLst>
                    <a:ext uri="{9D8B030D-6E8A-4147-A177-3AD203B41FA5}">
                      <a16:colId xmlns="" xmlns:a16="http://schemas.microsoft.com/office/drawing/2014/main" val="20001"/>
                    </a:ext>
                  </a:extLst>
                </a:gridCol>
                <a:gridCol w="1280160">
                  <a:extLst>
                    <a:ext uri="{9D8B030D-6E8A-4147-A177-3AD203B41FA5}">
                      <a16:colId xmlns="" xmlns:a16="http://schemas.microsoft.com/office/drawing/2014/main" val="20002"/>
                    </a:ext>
                  </a:extLst>
                </a:gridCol>
                <a:gridCol w="1534602">
                  <a:extLst>
                    <a:ext uri="{9D8B030D-6E8A-4147-A177-3AD203B41FA5}">
                      <a16:colId xmlns="" xmlns:a16="http://schemas.microsoft.com/office/drawing/2014/main" val="20003"/>
                    </a:ext>
                  </a:extLst>
                </a:gridCol>
              </a:tblGrid>
              <a:tr h="568991">
                <a:tc>
                  <a:txBody>
                    <a:bodyPr/>
                    <a:lstStyle/>
                    <a:p>
                      <a:pPr algn="ctr"/>
                      <a:r>
                        <a:rPr lang="en-US" sz="1600" dirty="0" smtClean="0">
                          <a:latin typeface="Calibri" panose="020F0502020204030204" pitchFamily="34" charset="0"/>
                        </a:rPr>
                        <a:t>Site_ID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Facility_Display_Name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Hospital</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9139">
                <a:tc>
                  <a:txBody>
                    <a:bodyPr/>
                    <a:lstStyle/>
                    <a:p>
                      <a:pPr algn="ctr"/>
                      <a:r>
                        <a:rPr lang="en-US" sz="1600" dirty="0" smtClean="0">
                          <a:latin typeface="Calibri" panose="020F0502020204030204" pitchFamily="34" charset="0"/>
                        </a:rPr>
                        <a:t>222</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GA-Generic Hospital</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6014583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23574" y="56799"/>
            <a:ext cx="6096851" cy="5029902"/>
          </a:xfrm>
          <a:prstGeom prst="rect">
            <a:avLst/>
          </a:prstGeom>
        </p:spPr>
      </p:pic>
      <p:sp>
        <p:nvSpPr>
          <p:cNvPr id="5" name="TextBox 4"/>
          <p:cNvSpPr txBox="1"/>
          <p:nvPr/>
        </p:nvSpPr>
        <p:spPr>
          <a:xfrm>
            <a:off x="2654668" y="114668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Generic Hospital</a:t>
            </a:r>
          </a:p>
        </p:txBody>
      </p:sp>
      <p:sp>
        <p:nvSpPr>
          <p:cNvPr id="6" name="TextBox 5"/>
          <p:cNvSpPr txBox="1"/>
          <p:nvPr/>
        </p:nvSpPr>
        <p:spPr>
          <a:xfrm>
            <a:off x="2675002" y="153553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 Hospital Ln</a:t>
            </a:r>
          </a:p>
        </p:txBody>
      </p:sp>
      <p:sp>
        <p:nvSpPr>
          <p:cNvPr id="7" name="TextBox 6"/>
          <p:cNvSpPr txBox="1"/>
          <p:nvPr/>
        </p:nvSpPr>
        <p:spPr>
          <a:xfrm>
            <a:off x="2700204" y="174602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Atlanta</a:t>
            </a:r>
          </a:p>
        </p:txBody>
      </p:sp>
      <p:sp>
        <p:nvSpPr>
          <p:cNvPr id="8" name="TextBox 7"/>
          <p:cNvSpPr txBox="1"/>
          <p:nvPr/>
        </p:nvSpPr>
        <p:spPr>
          <a:xfrm>
            <a:off x="4490413" y="1731041"/>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a:t>
            </a:r>
          </a:p>
        </p:txBody>
      </p:sp>
      <p:sp>
        <p:nvSpPr>
          <p:cNvPr id="9" name="TextBox 8"/>
          <p:cNvSpPr txBox="1"/>
          <p:nvPr/>
        </p:nvSpPr>
        <p:spPr>
          <a:xfrm>
            <a:off x="5864091" y="1737574"/>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30301</a:t>
            </a:r>
          </a:p>
        </p:txBody>
      </p:sp>
      <p:sp>
        <p:nvSpPr>
          <p:cNvPr id="10" name="TextBox 9"/>
          <p:cNvSpPr txBox="1"/>
          <p:nvPr/>
        </p:nvSpPr>
        <p:spPr>
          <a:xfrm>
            <a:off x="2721992" y="192357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Fulton</a:t>
            </a:r>
          </a:p>
        </p:txBody>
      </p:sp>
      <p:sp>
        <p:nvSpPr>
          <p:cNvPr id="11" name="TextBox 10"/>
          <p:cNvSpPr txBox="1"/>
          <p:nvPr/>
        </p:nvSpPr>
        <p:spPr>
          <a:xfrm>
            <a:off x="2734188" y="2148707"/>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US</a:t>
            </a:r>
          </a:p>
        </p:txBody>
      </p:sp>
      <p:sp>
        <p:nvSpPr>
          <p:cNvPr id="15" name="TextBox 14"/>
          <p:cNvSpPr txBox="1"/>
          <p:nvPr/>
        </p:nvSpPr>
        <p:spPr>
          <a:xfrm>
            <a:off x="3347711" y="2650116"/>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33.862282</a:t>
            </a:r>
            <a:endParaRPr lang="en-US" sz="1300" dirty="0" smtClean="0">
              <a:solidFill>
                <a:srgbClr val="000000"/>
              </a:solidFill>
              <a:latin typeface="Calibri" panose="020F0502020204030204" pitchFamily="34" charset="0"/>
            </a:endParaRPr>
          </a:p>
        </p:txBody>
      </p:sp>
      <p:sp>
        <p:nvSpPr>
          <p:cNvPr id="16" name="TextBox 15"/>
          <p:cNvSpPr txBox="1"/>
          <p:nvPr/>
        </p:nvSpPr>
        <p:spPr>
          <a:xfrm>
            <a:off x="5279884" y="2653724"/>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-84.394587</a:t>
            </a:r>
            <a:endParaRPr lang="en-US" sz="1300" dirty="0" smtClean="0">
              <a:solidFill>
                <a:srgbClr val="000000"/>
              </a:solidFill>
              <a:latin typeface="Calibri" panose="020F0502020204030204" pitchFamily="34" charset="0"/>
            </a:endParaRPr>
          </a:p>
        </p:txBody>
      </p:sp>
      <p:sp>
        <p:nvSpPr>
          <p:cNvPr id="21" name="TextBox 20"/>
          <p:cNvSpPr txBox="1"/>
          <p:nvPr/>
        </p:nvSpPr>
        <p:spPr>
          <a:xfrm>
            <a:off x="5462546" y="3135227"/>
            <a:ext cx="1184748"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222</a:t>
            </a:r>
          </a:p>
        </p:txBody>
      </p:sp>
      <p:sp>
        <p:nvSpPr>
          <p:cNvPr id="23" name="TextBox 22"/>
          <p:cNvSpPr txBox="1"/>
          <p:nvPr/>
        </p:nvSpPr>
        <p:spPr>
          <a:xfrm>
            <a:off x="4973550" y="398469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X</a:t>
            </a:r>
          </a:p>
        </p:txBody>
      </p:sp>
      <p:sp>
        <p:nvSpPr>
          <p:cNvPr id="17" name="TextBox 16"/>
          <p:cNvSpPr txBox="1"/>
          <p:nvPr/>
        </p:nvSpPr>
        <p:spPr>
          <a:xfrm>
            <a:off x="5304333" y="1154634"/>
            <a:ext cx="1636355"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GA-Generic Hospital</a:t>
            </a:r>
          </a:p>
        </p:txBody>
      </p:sp>
      <p:sp>
        <p:nvSpPr>
          <p:cNvPr id="18" name="TextBox 17"/>
          <p:cNvSpPr txBox="1"/>
          <p:nvPr/>
        </p:nvSpPr>
        <p:spPr>
          <a:xfrm>
            <a:off x="5585796" y="333917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1</a:t>
            </a:r>
          </a:p>
        </p:txBody>
      </p:sp>
      <p:sp>
        <p:nvSpPr>
          <p:cNvPr id="19" name="TextBox 18"/>
          <p:cNvSpPr txBox="1"/>
          <p:nvPr/>
        </p:nvSpPr>
        <p:spPr>
          <a:xfrm>
            <a:off x="5046433" y="1921778"/>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13121</a:t>
            </a:r>
          </a:p>
        </p:txBody>
      </p:sp>
      <p:sp>
        <p:nvSpPr>
          <p:cNvPr id="24" name="TextBox 23"/>
          <p:cNvSpPr txBox="1"/>
          <p:nvPr/>
        </p:nvSpPr>
        <p:spPr>
          <a:xfrm>
            <a:off x="5063663" y="210598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a:t>
            </a:r>
          </a:p>
        </p:txBody>
      </p:sp>
      <p:sp>
        <p:nvSpPr>
          <p:cNvPr id="25" name="TextBox 24"/>
          <p:cNvSpPr txBox="1"/>
          <p:nvPr/>
        </p:nvSpPr>
        <p:spPr>
          <a:xfrm>
            <a:off x="2460483" y="317733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456</a:t>
            </a:r>
          </a:p>
        </p:txBody>
      </p:sp>
      <p:sp>
        <p:nvSpPr>
          <p:cNvPr id="27" name="TextBox 26"/>
          <p:cNvSpPr txBox="1"/>
          <p:nvPr/>
        </p:nvSpPr>
        <p:spPr>
          <a:xfrm>
            <a:off x="3237505" y="434616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123</a:t>
            </a:r>
          </a:p>
        </p:txBody>
      </p:sp>
      <p:sp>
        <p:nvSpPr>
          <p:cNvPr id="28" name="TextBox 27"/>
          <p:cNvSpPr txBox="1"/>
          <p:nvPr/>
        </p:nvSpPr>
        <p:spPr>
          <a:xfrm>
            <a:off x="4328156" y="4339534"/>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29" name="TextBox 28"/>
          <p:cNvSpPr txBox="1"/>
          <p:nvPr/>
        </p:nvSpPr>
        <p:spPr>
          <a:xfrm>
            <a:off x="2308529" y="433953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
        <p:nvSpPr>
          <p:cNvPr id="30" name="TextBox 29"/>
          <p:cNvSpPr txBox="1"/>
          <p:nvPr/>
        </p:nvSpPr>
        <p:spPr>
          <a:xfrm>
            <a:off x="3238830" y="447470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31" name="TextBox 30"/>
          <p:cNvSpPr txBox="1"/>
          <p:nvPr/>
        </p:nvSpPr>
        <p:spPr>
          <a:xfrm>
            <a:off x="4329481" y="446808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32" name="TextBox 31"/>
          <p:cNvSpPr txBox="1"/>
          <p:nvPr/>
        </p:nvSpPr>
        <p:spPr>
          <a:xfrm>
            <a:off x="2309854" y="4468085"/>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Tree>
    <p:extLst>
      <p:ext uri="{BB962C8B-B14F-4D97-AF65-F5344CB8AC3E}">
        <p14:creationId xmlns:p14="http://schemas.microsoft.com/office/powerpoint/2010/main" val="65386092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3: Add a Non-Primary Facility</a:t>
            </a:r>
            <a:endParaRPr lang="en-US" dirty="0"/>
          </a:p>
        </p:txBody>
      </p:sp>
    </p:spTree>
    <p:extLst>
      <p:ext uri="{BB962C8B-B14F-4D97-AF65-F5344CB8AC3E}">
        <p14:creationId xmlns:p14="http://schemas.microsoft.com/office/powerpoint/2010/main" val="133402405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26982"/>
            <a:ext cx="6096851" cy="502990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80766297"/>
              </p:ext>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6" name="Oval 5"/>
          <p:cNvSpPr/>
          <p:nvPr/>
        </p:nvSpPr>
        <p:spPr>
          <a:xfrm>
            <a:off x="1812753" y="2823407"/>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331495" y="2727158"/>
            <a:ext cx="264694" cy="216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1</a:t>
            </a:r>
            <a:endParaRPr lang="en-US" sz="1000" dirty="0">
              <a:solidFill>
                <a:schemeClr val="bg2"/>
              </a:solidFill>
            </a:endParaRPr>
          </a:p>
        </p:txBody>
      </p:sp>
      <p:sp>
        <p:nvSpPr>
          <p:cNvPr id="9" name="Up Arrow 8"/>
          <p:cNvSpPr/>
          <p:nvPr/>
        </p:nvSpPr>
        <p:spPr>
          <a:xfrm>
            <a:off x="6914147" y="4307305"/>
            <a:ext cx="256674" cy="25667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2</a:t>
            </a:r>
            <a:endParaRPr lang="en-US" sz="1000" dirty="0">
              <a:solidFill>
                <a:schemeClr val="bg2"/>
              </a:solidFill>
            </a:endParaRPr>
          </a:p>
        </p:txBody>
      </p:sp>
    </p:spTree>
    <p:extLst>
      <p:ext uri="{BB962C8B-B14F-4D97-AF65-F5344CB8AC3E}">
        <p14:creationId xmlns:p14="http://schemas.microsoft.com/office/powerpoint/2010/main" val="2679701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type="body" sz="quarter" idx="10"/>
          </p:nvPr>
        </p:nvSpPr>
        <p:spPr>
          <a:xfrm>
            <a:off x="457200" y="1158875"/>
            <a:ext cx="8229600" cy="3341688"/>
          </a:xfrm>
        </p:spPr>
        <p:txBody>
          <a:bodyPr>
            <a:noAutofit/>
          </a:bodyPr>
          <a:lstStyle/>
          <a:p>
            <a:pPr>
              <a:spcAft>
                <a:spcPts val="900"/>
              </a:spcAft>
            </a:pPr>
            <a:r>
              <a:rPr lang="en-US" sz="2400" dirty="0"/>
              <a:t>All data received by NSSP contains unique facility </a:t>
            </a:r>
            <a:r>
              <a:rPr lang="en-US" sz="2400" dirty="0" smtClean="0"/>
              <a:t>identifier</a:t>
            </a:r>
            <a:endParaRPr lang="en-US" sz="2400" dirty="0"/>
          </a:p>
          <a:p>
            <a:pPr>
              <a:spcAft>
                <a:spcPts val="900"/>
              </a:spcAft>
            </a:pPr>
            <a:r>
              <a:rPr lang="en-US" sz="2400" dirty="0"/>
              <a:t>Sites must register unique identifier with NSSP prior to data </a:t>
            </a:r>
            <a:r>
              <a:rPr lang="en-US" sz="2400" dirty="0" smtClean="0"/>
              <a:t>submission</a:t>
            </a:r>
            <a:endParaRPr lang="en-US" sz="2400" dirty="0"/>
          </a:p>
          <a:p>
            <a:pPr>
              <a:spcAft>
                <a:spcPts val="900"/>
              </a:spcAft>
            </a:pPr>
            <a:r>
              <a:rPr lang="en-US" sz="2400" dirty="0"/>
              <a:t>Legacy system used </a:t>
            </a:r>
            <a:r>
              <a:rPr lang="en-US" sz="2400" dirty="0" smtClean="0"/>
              <a:t>facility tables</a:t>
            </a:r>
            <a:endParaRPr lang="en-US" sz="2400" dirty="0"/>
          </a:p>
          <a:p>
            <a:pPr>
              <a:spcAft>
                <a:spcPts val="900"/>
              </a:spcAft>
            </a:pPr>
            <a:r>
              <a:rPr lang="en-US" sz="2400" dirty="0"/>
              <a:t>Current platform uses the </a:t>
            </a:r>
            <a:r>
              <a:rPr lang="en-US" sz="2400" dirty="0" smtClean="0"/>
              <a:t>MFT</a:t>
            </a:r>
            <a:endParaRPr lang="en-US" sz="2400" dirty="0"/>
          </a:p>
        </p:txBody>
      </p:sp>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23574" y="56799"/>
            <a:ext cx="6096851" cy="5029902"/>
          </a:xfrm>
          <a:prstGeom prst="rect">
            <a:avLst/>
          </a:prstGeom>
        </p:spPr>
      </p:pic>
      <p:sp>
        <p:nvSpPr>
          <p:cNvPr id="5" name="TextBox 4"/>
          <p:cNvSpPr txBox="1"/>
          <p:nvPr/>
        </p:nvSpPr>
        <p:spPr>
          <a:xfrm>
            <a:off x="2654668" y="114668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Generic Hospital</a:t>
            </a:r>
          </a:p>
        </p:txBody>
      </p:sp>
      <p:sp>
        <p:nvSpPr>
          <p:cNvPr id="6" name="TextBox 5"/>
          <p:cNvSpPr txBox="1"/>
          <p:nvPr/>
        </p:nvSpPr>
        <p:spPr>
          <a:xfrm>
            <a:off x="2675002" y="153553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 Hospital Ln</a:t>
            </a:r>
          </a:p>
        </p:txBody>
      </p:sp>
      <p:sp>
        <p:nvSpPr>
          <p:cNvPr id="7" name="TextBox 6"/>
          <p:cNvSpPr txBox="1"/>
          <p:nvPr/>
        </p:nvSpPr>
        <p:spPr>
          <a:xfrm>
            <a:off x="2700204" y="174602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Atlanta</a:t>
            </a:r>
          </a:p>
        </p:txBody>
      </p:sp>
      <p:sp>
        <p:nvSpPr>
          <p:cNvPr id="8" name="TextBox 7"/>
          <p:cNvSpPr txBox="1"/>
          <p:nvPr/>
        </p:nvSpPr>
        <p:spPr>
          <a:xfrm>
            <a:off x="4490413" y="1731041"/>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a:t>
            </a:r>
          </a:p>
        </p:txBody>
      </p:sp>
      <p:sp>
        <p:nvSpPr>
          <p:cNvPr id="9" name="TextBox 8"/>
          <p:cNvSpPr txBox="1"/>
          <p:nvPr/>
        </p:nvSpPr>
        <p:spPr>
          <a:xfrm>
            <a:off x="5864091" y="1737574"/>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30301</a:t>
            </a:r>
          </a:p>
        </p:txBody>
      </p:sp>
      <p:sp>
        <p:nvSpPr>
          <p:cNvPr id="10" name="TextBox 9"/>
          <p:cNvSpPr txBox="1"/>
          <p:nvPr/>
        </p:nvSpPr>
        <p:spPr>
          <a:xfrm>
            <a:off x="2721992" y="192357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Fulton</a:t>
            </a:r>
          </a:p>
        </p:txBody>
      </p:sp>
      <p:sp>
        <p:nvSpPr>
          <p:cNvPr id="11" name="TextBox 10"/>
          <p:cNvSpPr txBox="1"/>
          <p:nvPr/>
        </p:nvSpPr>
        <p:spPr>
          <a:xfrm>
            <a:off x="2734188" y="2148707"/>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US</a:t>
            </a:r>
          </a:p>
        </p:txBody>
      </p:sp>
      <p:sp>
        <p:nvSpPr>
          <p:cNvPr id="15" name="TextBox 14"/>
          <p:cNvSpPr txBox="1"/>
          <p:nvPr/>
        </p:nvSpPr>
        <p:spPr>
          <a:xfrm>
            <a:off x="3347711" y="2650116"/>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33.862282</a:t>
            </a:r>
            <a:endParaRPr lang="en-US" sz="1300" dirty="0" smtClean="0">
              <a:solidFill>
                <a:srgbClr val="000000"/>
              </a:solidFill>
              <a:latin typeface="Calibri" panose="020F0502020204030204" pitchFamily="34" charset="0"/>
            </a:endParaRPr>
          </a:p>
        </p:txBody>
      </p:sp>
      <p:sp>
        <p:nvSpPr>
          <p:cNvPr id="16" name="TextBox 15"/>
          <p:cNvSpPr txBox="1"/>
          <p:nvPr/>
        </p:nvSpPr>
        <p:spPr>
          <a:xfrm>
            <a:off x="5279884" y="2653724"/>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-84.394587</a:t>
            </a:r>
            <a:endParaRPr lang="en-US" sz="1300" dirty="0" smtClean="0">
              <a:solidFill>
                <a:srgbClr val="000000"/>
              </a:solidFill>
              <a:latin typeface="Calibri" panose="020F0502020204030204" pitchFamily="34" charset="0"/>
            </a:endParaRPr>
          </a:p>
        </p:txBody>
      </p:sp>
      <p:sp>
        <p:nvSpPr>
          <p:cNvPr id="21" name="TextBox 20"/>
          <p:cNvSpPr txBox="1"/>
          <p:nvPr/>
        </p:nvSpPr>
        <p:spPr>
          <a:xfrm>
            <a:off x="5462546" y="3135227"/>
            <a:ext cx="1184748"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222</a:t>
            </a:r>
          </a:p>
        </p:txBody>
      </p:sp>
      <p:sp>
        <p:nvSpPr>
          <p:cNvPr id="23" name="TextBox 22"/>
          <p:cNvSpPr txBox="1"/>
          <p:nvPr/>
        </p:nvSpPr>
        <p:spPr>
          <a:xfrm>
            <a:off x="4965589" y="398469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X</a:t>
            </a:r>
          </a:p>
        </p:txBody>
      </p:sp>
      <p:sp>
        <p:nvSpPr>
          <p:cNvPr id="17" name="TextBox 16"/>
          <p:cNvSpPr txBox="1"/>
          <p:nvPr/>
        </p:nvSpPr>
        <p:spPr>
          <a:xfrm>
            <a:off x="5304333" y="1154634"/>
            <a:ext cx="1636355"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GA-Generic Hospital</a:t>
            </a:r>
          </a:p>
        </p:txBody>
      </p:sp>
      <p:sp>
        <p:nvSpPr>
          <p:cNvPr id="18" name="TextBox 17"/>
          <p:cNvSpPr txBox="1"/>
          <p:nvPr/>
        </p:nvSpPr>
        <p:spPr>
          <a:xfrm>
            <a:off x="5585796" y="333917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1</a:t>
            </a:r>
          </a:p>
        </p:txBody>
      </p:sp>
      <p:sp>
        <p:nvSpPr>
          <p:cNvPr id="19" name="TextBox 18"/>
          <p:cNvSpPr txBox="1"/>
          <p:nvPr/>
        </p:nvSpPr>
        <p:spPr>
          <a:xfrm>
            <a:off x="5046433" y="1921778"/>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13121</a:t>
            </a:r>
          </a:p>
        </p:txBody>
      </p:sp>
      <p:sp>
        <p:nvSpPr>
          <p:cNvPr id="24" name="TextBox 23"/>
          <p:cNvSpPr txBox="1"/>
          <p:nvPr/>
        </p:nvSpPr>
        <p:spPr>
          <a:xfrm>
            <a:off x="5063663" y="210598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a:t>
            </a:r>
          </a:p>
        </p:txBody>
      </p:sp>
      <p:sp>
        <p:nvSpPr>
          <p:cNvPr id="25" name="TextBox 24"/>
          <p:cNvSpPr txBox="1"/>
          <p:nvPr/>
        </p:nvSpPr>
        <p:spPr>
          <a:xfrm>
            <a:off x="2460483" y="317733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456</a:t>
            </a:r>
          </a:p>
        </p:txBody>
      </p:sp>
      <p:sp>
        <p:nvSpPr>
          <p:cNvPr id="27" name="TextBox 26"/>
          <p:cNvSpPr txBox="1"/>
          <p:nvPr/>
        </p:nvSpPr>
        <p:spPr>
          <a:xfrm>
            <a:off x="3237505" y="434616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123</a:t>
            </a:r>
          </a:p>
        </p:txBody>
      </p:sp>
      <p:sp>
        <p:nvSpPr>
          <p:cNvPr id="28" name="TextBox 27"/>
          <p:cNvSpPr txBox="1"/>
          <p:nvPr/>
        </p:nvSpPr>
        <p:spPr>
          <a:xfrm>
            <a:off x="4328156" y="4339534"/>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29" name="TextBox 28"/>
          <p:cNvSpPr txBox="1"/>
          <p:nvPr/>
        </p:nvSpPr>
        <p:spPr>
          <a:xfrm>
            <a:off x="2308529" y="433953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
        <p:nvSpPr>
          <p:cNvPr id="30" name="TextBox 29"/>
          <p:cNvSpPr txBox="1"/>
          <p:nvPr/>
        </p:nvSpPr>
        <p:spPr>
          <a:xfrm>
            <a:off x="3246781" y="447470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31" name="TextBox 30"/>
          <p:cNvSpPr txBox="1"/>
          <p:nvPr/>
        </p:nvSpPr>
        <p:spPr>
          <a:xfrm>
            <a:off x="4337432" y="446808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32" name="TextBox 31"/>
          <p:cNvSpPr txBox="1"/>
          <p:nvPr/>
        </p:nvSpPr>
        <p:spPr>
          <a:xfrm>
            <a:off x="2317805" y="4468085"/>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Tree>
    <p:extLst>
      <p:ext uri="{BB962C8B-B14F-4D97-AF65-F5344CB8AC3E}">
        <p14:creationId xmlns:p14="http://schemas.microsoft.com/office/powerpoint/2010/main" val="57788006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23574" y="56799"/>
            <a:ext cx="6096851" cy="5029902"/>
          </a:xfrm>
          <a:prstGeom prst="rect">
            <a:avLst/>
          </a:prstGeom>
        </p:spPr>
      </p:pic>
      <p:sp>
        <p:nvSpPr>
          <p:cNvPr id="7" name="TextBox 6"/>
          <p:cNvSpPr txBox="1"/>
          <p:nvPr/>
        </p:nvSpPr>
        <p:spPr>
          <a:xfrm>
            <a:off x="3379304" y="1139246"/>
            <a:ext cx="1979875" cy="276999"/>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Emergency Care</a:t>
            </a:r>
          </a:p>
        </p:txBody>
      </p:sp>
      <p:sp>
        <p:nvSpPr>
          <p:cNvPr id="11" name="TextBox 10"/>
          <p:cNvSpPr txBox="1"/>
          <p:nvPr/>
        </p:nvSpPr>
        <p:spPr>
          <a:xfrm>
            <a:off x="3396314" y="1344918"/>
            <a:ext cx="1659612"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Hospital</a:t>
            </a:r>
          </a:p>
        </p:txBody>
      </p:sp>
      <p:sp>
        <p:nvSpPr>
          <p:cNvPr id="12" name="TextBox 11"/>
          <p:cNvSpPr txBox="1"/>
          <p:nvPr/>
        </p:nvSpPr>
        <p:spPr>
          <a:xfrm>
            <a:off x="3396531" y="1540951"/>
            <a:ext cx="1659612"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Hospital Group</a:t>
            </a:r>
          </a:p>
        </p:txBody>
      </p:sp>
      <p:sp>
        <p:nvSpPr>
          <p:cNvPr id="14" name="TextBox 13"/>
          <p:cNvSpPr txBox="1"/>
          <p:nvPr/>
        </p:nvSpPr>
        <p:spPr>
          <a:xfrm>
            <a:off x="5719631" y="1796714"/>
            <a:ext cx="251792"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X</a:t>
            </a:r>
            <a:endParaRPr lang="en-US" sz="1400" dirty="0" smtClean="0">
              <a:solidFill>
                <a:srgbClr val="000000"/>
              </a:solidFill>
              <a:latin typeface="Calibri" panose="020F0502020204030204" pitchFamily="34" charset="0"/>
            </a:endParaRPr>
          </a:p>
        </p:txBody>
      </p:sp>
      <p:sp>
        <p:nvSpPr>
          <p:cNvPr id="15" name="TextBox 14"/>
          <p:cNvSpPr txBox="1"/>
          <p:nvPr/>
        </p:nvSpPr>
        <p:spPr>
          <a:xfrm>
            <a:off x="3061245" y="315465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Cerner</a:t>
            </a:r>
          </a:p>
        </p:txBody>
      </p:sp>
      <p:sp>
        <p:nvSpPr>
          <p:cNvPr id="16" name="TextBox 15"/>
          <p:cNvSpPr txBox="1"/>
          <p:nvPr/>
        </p:nvSpPr>
        <p:spPr>
          <a:xfrm>
            <a:off x="3061244" y="336023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Health Sentry</a:t>
            </a:r>
          </a:p>
        </p:txBody>
      </p:sp>
      <p:sp>
        <p:nvSpPr>
          <p:cNvPr id="17" name="TextBox 16"/>
          <p:cNvSpPr txBox="1"/>
          <p:nvPr/>
        </p:nvSpPr>
        <p:spPr>
          <a:xfrm>
            <a:off x="3371340" y="427764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GAFeed</a:t>
            </a:r>
          </a:p>
        </p:txBody>
      </p:sp>
      <p:sp>
        <p:nvSpPr>
          <p:cNvPr id="18" name="Oval 17"/>
          <p:cNvSpPr/>
          <p:nvPr/>
        </p:nvSpPr>
        <p:spPr>
          <a:xfrm>
            <a:off x="5454591" y="1803496"/>
            <a:ext cx="612244" cy="304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396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56799"/>
            <a:ext cx="6096851" cy="5029902"/>
          </a:xfrm>
          <a:prstGeom prst="rect">
            <a:avLst/>
          </a:prstGeom>
        </p:spPr>
      </p:pic>
      <p:sp>
        <p:nvSpPr>
          <p:cNvPr id="7" name="TextBox 6"/>
          <p:cNvSpPr txBox="1"/>
          <p:nvPr/>
        </p:nvSpPr>
        <p:spPr>
          <a:xfrm>
            <a:off x="3379304" y="1139246"/>
            <a:ext cx="1979875" cy="276999"/>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Emergency Care</a:t>
            </a:r>
          </a:p>
        </p:txBody>
      </p:sp>
      <p:sp>
        <p:nvSpPr>
          <p:cNvPr id="11" name="TextBox 10"/>
          <p:cNvSpPr txBox="1"/>
          <p:nvPr/>
        </p:nvSpPr>
        <p:spPr>
          <a:xfrm>
            <a:off x="3396314" y="1344918"/>
            <a:ext cx="1659612"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Hospital</a:t>
            </a:r>
          </a:p>
        </p:txBody>
      </p:sp>
      <p:sp>
        <p:nvSpPr>
          <p:cNvPr id="12" name="TextBox 11"/>
          <p:cNvSpPr txBox="1"/>
          <p:nvPr/>
        </p:nvSpPr>
        <p:spPr>
          <a:xfrm>
            <a:off x="3396531" y="1540951"/>
            <a:ext cx="1659612"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Hospital Group</a:t>
            </a:r>
          </a:p>
        </p:txBody>
      </p:sp>
      <p:sp>
        <p:nvSpPr>
          <p:cNvPr id="15" name="TextBox 14"/>
          <p:cNvSpPr txBox="1"/>
          <p:nvPr/>
        </p:nvSpPr>
        <p:spPr>
          <a:xfrm>
            <a:off x="3061245" y="315465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Cerner</a:t>
            </a:r>
          </a:p>
        </p:txBody>
      </p:sp>
      <p:sp>
        <p:nvSpPr>
          <p:cNvPr id="16" name="TextBox 15"/>
          <p:cNvSpPr txBox="1"/>
          <p:nvPr/>
        </p:nvSpPr>
        <p:spPr>
          <a:xfrm>
            <a:off x="3061244" y="336023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Health Sentry</a:t>
            </a:r>
          </a:p>
        </p:txBody>
      </p:sp>
      <p:sp>
        <p:nvSpPr>
          <p:cNvPr id="17" name="TextBox 16"/>
          <p:cNvSpPr txBox="1"/>
          <p:nvPr/>
        </p:nvSpPr>
        <p:spPr>
          <a:xfrm>
            <a:off x="3371340" y="427764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GAFeed</a:t>
            </a:r>
          </a:p>
        </p:txBody>
      </p:sp>
      <p:sp>
        <p:nvSpPr>
          <p:cNvPr id="18" name="Oval 17"/>
          <p:cNvSpPr/>
          <p:nvPr/>
        </p:nvSpPr>
        <p:spPr>
          <a:xfrm>
            <a:off x="5016841" y="1777401"/>
            <a:ext cx="612244" cy="258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814749" y="2397638"/>
            <a:ext cx="556592"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rPr>
              <a:t>456</a:t>
            </a:r>
          </a:p>
        </p:txBody>
      </p:sp>
      <p:sp>
        <p:nvSpPr>
          <p:cNvPr id="20" name="TextBox 19"/>
          <p:cNvSpPr txBox="1"/>
          <p:nvPr/>
        </p:nvSpPr>
        <p:spPr>
          <a:xfrm>
            <a:off x="3356762" y="2406917"/>
            <a:ext cx="556592"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rPr>
              <a:t>456</a:t>
            </a:r>
          </a:p>
        </p:txBody>
      </p:sp>
      <p:sp>
        <p:nvSpPr>
          <p:cNvPr id="22" name="TextBox 21"/>
          <p:cNvSpPr txBox="1"/>
          <p:nvPr/>
        </p:nvSpPr>
        <p:spPr>
          <a:xfrm>
            <a:off x="3999508" y="2467396"/>
            <a:ext cx="214685" cy="156278"/>
          </a:xfrm>
          <a:prstGeom prst="rect">
            <a:avLst/>
          </a:prstGeom>
          <a:solidFill>
            <a:schemeClr val="tx2"/>
          </a:solidFill>
        </p:spPr>
        <p:txBody>
          <a:bodyPr wrap="square" rtlCol="0">
            <a:spAutoFit/>
          </a:bodyPr>
          <a:lstStyle/>
          <a:p>
            <a:endParaRPr lang="en-US" sz="1000" dirty="0" smtClean="0">
              <a:solidFill>
                <a:srgbClr val="000000"/>
              </a:solidFill>
              <a:latin typeface="Calibri" panose="020F0502020204030204" pitchFamily="34" charset="0"/>
            </a:endParaRPr>
          </a:p>
        </p:txBody>
      </p:sp>
      <p:sp>
        <p:nvSpPr>
          <p:cNvPr id="21" name="TextBox 20"/>
          <p:cNvSpPr txBox="1"/>
          <p:nvPr/>
        </p:nvSpPr>
        <p:spPr>
          <a:xfrm>
            <a:off x="3881550" y="2408245"/>
            <a:ext cx="1098178"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rPr>
              <a:t>Urgent Care</a:t>
            </a:r>
          </a:p>
        </p:txBody>
      </p:sp>
      <p:sp>
        <p:nvSpPr>
          <p:cNvPr id="23" name="Oval 22"/>
          <p:cNvSpPr/>
          <p:nvPr/>
        </p:nvSpPr>
        <p:spPr>
          <a:xfrm>
            <a:off x="2700789" y="2338329"/>
            <a:ext cx="2093833" cy="396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3141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523574" y="56799"/>
            <a:ext cx="6096851" cy="5029902"/>
          </a:xfrm>
          <a:prstGeom prst="rect">
            <a:avLst/>
          </a:prstGeom>
        </p:spPr>
      </p:pic>
      <p:sp>
        <p:nvSpPr>
          <p:cNvPr id="15" name="TextBox 14"/>
          <p:cNvSpPr txBox="1"/>
          <p:nvPr/>
        </p:nvSpPr>
        <p:spPr>
          <a:xfrm>
            <a:off x="3528359" y="131698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Onboarding</a:t>
            </a:r>
          </a:p>
        </p:txBody>
      </p:sp>
      <p:sp>
        <p:nvSpPr>
          <p:cNvPr id="19" name="Down Arrow 18"/>
          <p:cNvSpPr/>
          <p:nvPr/>
        </p:nvSpPr>
        <p:spPr>
          <a:xfrm>
            <a:off x="6240379" y="4298678"/>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329161" y="3740207"/>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8" name="TextBox 7"/>
          <p:cNvSpPr txBox="1"/>
          <p:nvPr/>
        </p:nvSpPr>
        <p:spPr>
          <a:xfrm>
            <a:off x="3337113" y="4061262"/>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9" name="TextBox 8"/>
          <p:cNvSpPr txBox="1"/>
          <p:nvPr/>
        </p:nvSpPr>
        <p:spPr>
          <a:xfrm>
            <a:off x="3329162" y="4223564"/>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0" name="TextBox 9"/>
          <p:cNvSpPr txBox="1"/>
          <p:nvPr/>
        </p:nvSpPr>
        <p:spPr>
          <a:xfrm>
            <a:off x="3330486" y="3906839"/>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Tree>
    <p:extLst>
      <p:ext uri="{BB962C8B-B14F-4D97-AF65-F5344CB8AC3E}">
        <p14:creationId xmlns:p14="http://schemas.microsoft.com/office/powerpoint/2010/main" val="2118812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0"/>
            <a:ext cx="6165698" cy="508670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051601117"/>
              </p:ext>
            </p:extLst>
          </p:nvPr>
        </p:nvGraphicFramePr>
        <p:xfrm>
          <a:off x="2082541" y="2733687"/>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0">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Active</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0">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0">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4160202"/>
              </p:ext>
            </p:extLst>
          </p:nvPr>
        </p:nvGraphicFramePr>
        <p:xfrm>
          <a:off x="2084722" y="2925273"/>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0">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N</a:t>
                      </a:r>
                      <a:endParaRPr lang="en-US" sz="800" dirty="0">
                        <a:solidFill>
                          <a:schemeClr val="accent6"/>
                        </a:solidFill>
                        <a:latin typeface="Calibri" panose="020F0502020204030204" pitchFamily="34" charset="0"/>
                      </a:endParaRPr>
                    </a:p>
                  </a:txBody>
                  <a:tcPr>
                    <a:noFill/>
                  </a:tcPr>
                </a:tc>
                <a:tc>
                  <a:txBody>
                    <a:bodyPr/>
                    <a:lstStyle/>
                    <a:p>
                      <a:r>
                        <a:rPr lang="en-US" sz="800" dirty="0" err="1" smtClean="0">
                          <a:solidFill>
                            <a:schemeClr val="accent6"/>
                          </a:solidFill>
                          <a:latin typeface="Calibri" panose="020F0502020204030204" pitchFamily="34" charset="0"/>
                        </a:rPr>
                        <a:t>UrgentCare</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Active</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0">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0">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7636936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Example 3: Adding Non-Primary Facility</a:t>
            </a:r>
            <a:endParaRPr lang="en-US" dirty="0"/>
          </a:p>
        </p:txBody>
      </p:sp>
      <p:sp>
        <p:nvSpPr>
          <p:cNvPr id="3" name="Content Placeholder 2"/>
          <p:cNvSpPr>
            <a:spLocks noGrp="1"/>
          </p:cNvSpPr>
          <p:nvPr>
            <p:ph type="body" sz="quarter" idx="10"/>
          </p:nvPr>
        </p:nvSpPr>
        <p:spPr>
          <a:xfrm>
            <a:off x="457200" y="1158875"/>
            <a:ext cx="8229600" cy="3341688"/>
          </a:xfrm>
        </p:spPr>
        <p:txBody>
          <a:bodyPr>
            <a:noAutofit/>
          </a:bodyPr>
          <a:lstStyle/>
          <a:p>
            <a:r>
              <a:rPr lang="en-US" dirty="0" smtClean="0"/>
              <a:t>The </a:t>
            </a:r>
            <a:r>
              <a:rPr lang="en-US" dirty="0"/>
              <a:t>Facility_Master </a:t>
            </a:r>
            <a:r>
              <a:rPr lang="en-US" dirty="0" smtClean="0"/>
              <a:t>table:</a:t>
            </a:r>
          </a:p>
          <a:p>
            <a:endParaRPr lang="en-US" dirty="0" smtClean="0"/>
          </a:p>
          <a:p>
            <a:endParaRPr lang="en-US" dirty="0" smtClean="0"/>
          </a:p>
          <a:p>
            <a:pPr marL="0" indent="0">
              <a:buNone/>
            </a:pPr>
            <a:endParaRPr lang="en-US" dirty="0" smtClean="0"/>
          </a:p>
          <a:p>
            <a:endParaRPr lang="en-US" sz="1000" dirty="0" smtClean="0"/>
          </a:p>
          <a:p>
            <a:endParaRPr lang="en-US" sz="1000" dirty="0" smtClean="0"/>
          </a:p>
          <a:p>
            <a:r>
              <a:rPr lang="en-US" dirty="0" smtClean="0"/>
              <a:t>The </a:t>
            </a:r>
            <a:r>
              <a:rPr lang="en-US" dirty="0"/>
              <a:t>Operational_Crosswalk </a:t>
            </a:r>
            <a:r>
              <a:rPr lang="en-US" dirty="0" smtClean="0"/>
              <a:t>table:</a:t>
            </a:r>
            <a:endParaRPr lang="en-US" dirty="0"/>
          </a:p>
          <a:p>
            <a:pPr lvl="1"/>
            <a:endParaRPr lang="en-US" dirty="0" smtClean="0"/>
          </a:p>
          <a:p>
            <a:pPr lvl="1"/>
            <a:endParaRPr lang="en-US" dirty="0" smtClean="0"/>
          </a:p>
          <a:p>
            <a:pPr lvl="1"/>
            <a:endParaRPr lang="en-US" dirty="0"/>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451378958"/>
              </p:ext>
            </p:extLst>
          </p:nvPr>
        </p:nvGraphicFramePr>
        <p:xfrm>
          <a:off x="853438" y="1574354"/>
          <a:ext cx="7768048" cy="1285259"/>
        </p:xfrm>
        <a:graphic>
          <a:graphicData uri="http://schemas.openxmlformats.org/drawingml/2006/table">
            <a:tbl>
              <a:tblPr firstRow="1" bandRow="1">
                <a:tableStyleId>{5C22544A-7EE6-4342-B048-85BDC9FD1C3A}</a:tableStyleId>
              </a:tblPr>
              <a:tblGrid>
                <a:gridCol w="1555807">
                  <a:extLst>
                    <a:ext uri="{9D8B030D-6E8A-4147-A177-3AD203B41FA5}">
                      <a16:colId xmlns="" xmlns:a16="http://schemas.microsoft.com/office/drawing/2014/main" val="20000"/>
                    </a:ext>
                  </a:extLst>
                </a:gridCol>
                <a:gridCol w="1089329">
                  <a:extLst>
                    <a:ext uri="{9D8B030D-6E8A-4147-A177-3AD203B41FA5}">
                      <a16:colId xmlns="" xmlns:a16="http://schemas.microsoft.com/office/drawing/2014/main" val="20001"/>
                    </a:ext>
                  </a:extLst>
                </a:gridCol>
                <a:gridCol w="1001864">
                  <a:extLst>
                    <a:ext uri="{9D8B030D-6E8A-4147-A177-3AD203B41FA5}">
                      <a16:colId xmlns="" xmlns:a16="http://schemas.microsoft.com/office/drawing/2014/main" val="20002"/>
                    </a:ext>
                  </a:extLst>
                </a:gridCol>
                <a:gridCol w="1280160">
                  <a:extLst>
                    <a:ext uri="{9D8B030D-6E8A-4147-A177-3AD203B41FA5}">
                      <a16:colId xmlns="" xmlns:a16="http://schemas.microsoft.com/office/drawing/2014/main" val="20003"/>
                    </a:ext>
                  </a:extLst>
                </a:gridCol>
                <a:gridCol w="1184745">
                  <a:extLst>
                    <a:ext uri="{9D8B030D-6E8A-4147-A177-3AD203B41FA5}">
                      <a16:colId xmlns="" xmlns:a16="http://schemas.microsoft.com/office/drawing/2014/main" val="20004"/>
                    </a:ext>
                  </a:extLst>
                </a:gridCol>
                <a:gridCol w="1656143">
                  <a:extLst>
                    <a:ext uri="{9D8B030D-6E8A-4147-A177-3AD203B41FA5}">
                      <a16:colId xmlns="" xmlns:a16="http://schemas.microsoft.com/office/drawing/2014/main" val="20005"/>
                    </a:ext>
                  </a:extLst>
                </a:gridCol>
              </a:tblGrid>
              <a:tr h="545811">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Name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FacilityID_</a:t>
                      </a:r>
                      <a:br>
                        <a:rPr lang="en-US" sz="1600" dirty="0" smtClean="0">
                          <a:latin typeface="Calibri" panose="020F0502020204030204" pitchFamily="34" charset="0"/>
                        </a:rPr>
                      </a:br>
                      <a:r>
                        <a:rPr lang="en-US" sz="1600" dirty="0" smtClean="0">
                          <a:latin typeface="Calibri" panose="020F0502020204030204" pitchFamily="34" charset="0"/>
                        </a:rPr>
                        <a:t>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Primary_</a:t>
                      </a:r>
                      <a:br>
                        <a:rPr lang="en-US" sz="1600" dirty="0" smtClean="0">
                          <a:latin typeface="Calibri" panose="020F0502020204030204" pitchFamily="34" charset="0"/>
                        </a:rPr>
                      </a:br>
                      <a:r>
                        <a:rPr lang="en-US" sz="1600" dirty="0" smtClean="0">
                          <a:latin typeface="Calibri" panose="020F0502020204030204" pitchFamily="34" charset="0"/>
                        </a:rPr>
                        <a:t>Facility</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C_Biosense_Facility_ID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Status</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67657">
                <a:tc>
                  <a:txBody>
                    <a:bodyPr/>
                    <a:lstStyle/>
                    <a:p>
                      <a:r>
                        <a:rPr lang="en-US" sz="1600" dirty="0" smtClean="0">
                          <a:latin typeface="Calibri" panose="020F0502020204030204" pitchFamily="34" charset="0"/>
                        </a:rPr>
                        <a:t>Generic Hospital</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Y</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r h="338482">
                <a:tc>
                  <a:txBody>
                    <a:bodyPr/>
                    <a:lstStyle/>
                    <a:p>
                      <a:r>
                        <a:rPr lang="en-US" sz="1600" dirty="0" smtClean="0">
                          <a:latin typeface="Calibri" panose="020F0502020204030204" pitchFamily="34" charset="0"/>
                        </a:rPr>
                        <a:t>Generic Hospital</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N</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Urgent Care</a:t>
                      </a:r>
                      <a:endParaRPr lang="en-US" sz="1600" dirty="0">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30103271"/>
              </p:ext>
            </p:extLst>
          </p:nvPr>
        </p:nvGraphicFramePr>
        <p:xfrm>
          <a:off x="871992" y="3474720"/>
          <a:ext cx="6872578" cy="1294738"/>
        </p:xfrm>
        <a:graphic>
          <a:graphicData uri="http://schemas.openxmlformats.org/drawingml/2006/table">
            <a:tbl>
              <a:tblPr firstRow="1" bandRow="1">
                <a:tableStyleId>{5C22544A-7EE6-4342-B048-85BDC9FD1C3A}</a:tableStyleId>
              </a:tblPr>
              <a:tblGrid>
                <a:gridCol w="1378227">
                  <a:extLst>
                    <a:ext uri="{9D8B030D-6E8A-4147-A177-3AD203B41FA5}">
                      <a16:colId xmlns="" xmlns:a16="http://schemas.microsoft.com/office/drawing/2014/main" val="20000"/>
                    </a:ext>
                  </a:extLst>
                </a:gridCol>
                <a:gridCol w="1502797">
                  <a:extLst>
                    <a:ext uri="{9D8B030D-6E8A-4147-A177-3AD203B41FA5}">
                      <a16:colId xmlns="" xmlns:a16="http://schemas.microsoft.com/office/drawing/2014/main" val="20001"/>
                    </a:ext>
                  </a:extLst>
                </a:gridCol>
                <a:gridCol w="1216549">
                  <a:extLst>
                    <a:ext uri="{9D8B030D-6E8A-4147-A177-3AD203B41FA5}">
                      <a16:colId xmlns="" xmlns:a16="http://schemas.microsoft.com/office/drawing/2014/main" val="20002"/>
                    </a:ext>
                  </a:extLst>
                </a:gridCol>
                <a:gridCol w="1192696">
                  <a:extLst>
                    <a:ext uri="{9D8B030D-6E8A-4147-A177-3AD203B41FA5}">
                      <a16:colId xmlns="" xmlns:a16="http://schemas.microsoft.com/office/drawing/2014/main" val="20003"/>
                    </a:ext>
                  </a:extLst>
                </a:gridCol>
                <a:gridCol w="1582309">
                  <a:extLst>
                    <a:ext uri="{9D8B030D-6E8A-4147-A177-3AD203B41FA5}">
                      <a16:colId xmlns="" xmlns:a16="http://schemas.microsoft.com/office/drawing/2014/main" val="20004"/>
                    </a:ext>
                  </a:extLst>
                </a:gridCol>
              </a:tblGrid>
              <a:tr h="558302">
                <a:tc>
                  <a:txBody>
                    <a:bodyPr/>
                    <a:lstStyle/>
                    <a:p>
                      <a:pPr algn="ctr"/>
                      <a:r>
                        <a:rPr lang="en-US" sz="1600" dirty="0" smtClean="0">
                          <a:latin typeface="Calibri" panose="020F0502020204030204" pitchFamily="34" charset="0"/>
                        </a:rPr>
                        <a:t>Input_FacilityID_UUID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Output_FacilityID_UUID</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Status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C_Biosense_Facility_ID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7809">
                <a:tc>
                  <a:txBody>
                    <a:bodyPr/>
                    <a:lstStyle/>
                    <a:p>
                      <a:pPr algn="ctr"/>
                      <a:r>
                        <a:rPr lang="en-US" sz="1600" dirty="0" smtClean="0">
                          <a:latin typeface="Calibri" panose="020F0502020204030204" pitchFamily="34" charset="0"/>
                        </a:rPr>
                        <a:t>123</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r h="357809">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456</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Onboarding</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rPr>
                        <a:t>Emergency Care</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4550643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Example 3: Adding Non-Primary Facility</a:t>
            </a:r>
          </a:p>
        </p:txBody>
      </p:sp>
      <p:sp>
        <p:nvSpPr>
          <p:cNvPr id="3" name="Content Placeholder 2"/>
          <p:cNvSpPr>
            <a:spLocks noGrp="1"/>
          </p:cNvSpPr>
          <p:nvPr>
            <p:ph type="body" sz="quarter" idx="10"/>
          </p:nvPr>
        </p:nvSpPr>
        <p:spPr>
          <a:xfrm>
            <a:off x="457200" y="1158875"/>
            <a:ext cx="8229600" cy="3341688"/>
          </a:xfrm>
        </p:spPr>
        <p:txBody>
          <a:bodyPr>
            <a:noAutofit/>
          </a:bodyPr>
          <a:lstStyle/>
          <a:p>
            <a:r>
              <a:rPr lang="en-US" dirty="0" smtClean="0"/>
              <a:t>The ESSENCE table:</a:t>
            </a:r>
          </a:p>
          <a:p>
            <a:endParaRPr lang="en-US" dirty="0" smtClean="0"/>
          </a:p>
          <a:p>
            <a:endParaRPr lang="en-US" dirty="0" smtClean="0"/>
          </a:p>
          <a:p>
            <a:pPr marL="0" indent="0">
              <a:buNone/>
            </a:pPr>
            <a:endParaRPr lang="en-US" dirty="0" smtClean="0"/>
          </a:p>
          <a:p>
            <a:endParaRPr lang="en-US" sz="1000" dirty="0" smtClean="0"/>
          </a:p>
          <a:p>
            <a:endParaRPr lang="en-US" sz="1000" dirty="0" smtClean="0"/>
          </a:p>
          <a:p>
            <a:pPr lvl="1"/>
            <a:endParaRPr lang="en-US" dirty="0"/>
          </a:p>
          <a:p>
            <a:pPr lvl="1"/>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231133308"/>
              </p:ext>
            </p:extLst>
          </p:nvPr>
        </p:nvGraphicFramePr>
        <p:xfrm>
          <a:off x="853438" y="1574353"/>
          <a:ext cx="5356531" cy="1158240"/>
        </p:xfrm>
        <a:graphic>
          <a:graphicData uri="http://schemas.openxmlformats.org/drawingml/2006/table">
            <a:tbl>
              <a:tblPr firstRow="1" bandRow="1">
                <a:tableStyleId>{5C22544A-7EE6-4342-B048-85BDC9FD1C3A}</a:tableStyleId>
              </a:tblPr>
              <a:tblGrid>
                <a:gridCol w="967411">
                  <a:extLst>
                    <a:ext uri="{9D8B030D-6E8A-4147-A177-3AD203B41FA5}">
                      <a16:colId xmlns="" xmlns:a16="http://schemas.microsoft.com/office/drawing/2014/main" val="20000"/>
                    </a:ext>
                  </a:extLst>
                </a:gridCol>
                <a:gridCol w="1574358">
                  <a:extLst>
                    <a:ext uri="{9D8B030D-6E8A-4147-A177-3AD203B41FA5}">
                      <a16:colId xmlns="" xmlns:a16="http://schemas.microsoft.com/office/drawing/2014/main" val="20001"/>
                    </a:ext>
                  </a:extLst>
                </a:gridCol>
                <a:gridCol w="1280160">
                  <a:extLst>
                    <a:ext uri="{9D8B030D-6E8A-4147-A177-3AD203B41FA5}">
                      <a16:colId xmlns="" xmlns:a16="http://schemas.microsoft.com/office/drawing/2014/main" val="20002"/>
                    </a:ext>
                  </a:extLst>
                </a:gridCol>
                <a:gridCol w="1534602">
                  <a:extLst>
                    <a:ext uri="{9D8B030D-6E8A-4147-A177-3AD203B41FA5}">
                      <a16:colId xmlns="" xmlns:a16="http://schemas.microsoft.com/office/drawing/2014/main" val="20003"/>
                    </a:ext>
                  </a:extLst>
                </a:gridCol>
              </a:tblGrid>
              <a:tr h="568991">
                <a:tc>
                  <a:txBody>
                    <a:bodyPr/>
                    <a:lstStyle/>
                    <a:p>
                      <a:pPr algn="ctr"/>
                      <a:r>
                        <a:rPr lang="en-US" sz="1600" dirty="0" smtClean="0">
                          <a:latin typeface="Calibri" panose="020F0502020204030204" pitchFamily="34" charset="0"/>
                        </a:rPr>
                        <a:t>Site_ID</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Facility_Display_Name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Hospital</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Facility_</a:t>
                      </a:r>
                      <a:br>
                        <a:rPr lang="en-US" sz="1600" dirty="0" smtClean="0">
                          <a:latin typeface="Calibri" panose="020F0502020204030204" pitchFamily="34" charset="0"/>
                        </a:rPr>
                      </a:br>
                      <a:r>
                        <a:rPr lang="en-US" sz="1600" dirty="0" smtClean="0">
                          <a:latin typeface="Calibri" panose="020F0502020204030204" pitchFamily="34" charset="0"/>
                        </a:rPr>
                        <a:t>Type</a:t>
                      </a:r>
                      <a:endParaRPr lang="en-US" sz="1600" dirty="0">
                        <a:latin typeface="Calibri" panose="020F0502020204030204" pitchFamily="34" charset="0"/>
                      </a:endParaRPr>
                    </a:p>
                  </a:txBody>
                  <a:tcPr/>
                </a:tc>
                <a:extLst>
                  <a:ext uri="{0D108BD9-81ED-4DB2-BD59-A6C34878D82A}">
                    <a16:rowId xmlns="" xmlns:a16="http://schemas.microsoft.com/office/drawing/2014/main" val="10000"/>
                  </a:ext>
                </a:extLst>
              </a:tr>
              <a:tr h="359139">
                <a:tc>
                  <a:txBody>
                    <a:bodyPr/>
                    <a:lstStyle/>
                    <a:p>
                      <a:pPr algn="ctr"/>
                      <a:r>
                        <a:rPr lang="en-US" sz="1600" dirty="0" smtClean="0">
                          <a:latin typeface="Calibri" panose="020F0502020204030204" pitchFamily="34" charset="0"/>
                        </a:rPr>
                        <a:t>222</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GA-Generic Hospital</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Emergency Care</a:t>
                      </a:r>
                      <a:endParaRPr lang="en-US" sz="1600" dirty="0">
                        <a:latin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8019221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926080"/>
            <a:ext cx="8294913" cy="1295781"/>
          </a:xfrm>
        </p:spPr>
        <p:txBody>
          <a:bodyPr/>
          <a:lstStyle/>
          <a:p>
            <a:r>
              <a:rPr lang="en-US" dirty="0" smtClean="0"/>
              <a:t>MFT Approvals</a:t>
            </a:r>
            <a:endParaRPr lang="en-US" dirty="0"/>
          </a:p>
        </p:txBody>
      </p:sp>
    </p:spTree>
    <p:extLst>
      <p:ext uri="{BB962C8B-B14F-4D97-AF65-F5344CB8AC3E}">
        <p14:creationId xmlns:p14="http://schemas.microsoft.com/office/powerpoint/2010/main" val="180518129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Approval</a:t>
            </a:r>
            <a:endParaRPr lang="en-US" dirty="0"/>
          </a:p>
        </p:txBody>
      </p:sp>
      <p:sp>
        <p:nvSpPr>
          <p:cNvPr id="3" name="Content Placeholder 2"/>
          <p:cNvSpPr>
            <a:spLocks noGrp="1"/>
          </p:cNvSpPr>
          <p:nvPr>
            <p:ph type="body" sz="quarter" idx="10"/>
          </p:nvPr>
        </p:nvSpPr>
        <p:spPr>
          <a:xfrm>
            <a:off x="457200" y="1158875"/>
            <a:ext cx="8229600" cy="3264038"/>
          </a:xfrm>
        </p:spPr>
        <p:txBody>
          <a:bodyPr>
            <a:normAutofit lnSpcReduction="10000"/>
          </a:bodyPr>
          <a:lstStyle/>
          <a:p>
            <a:r>
              <a:rPr lang="en-US" sz="2400" dirty="0"/>
              <a:t>K</a:t>
            </a:r>
            <a:r>
              <a:rPr lang="en-US" sz="2400" dirty="0" smtClean="0"/>
              <a:t>ey </a:t>
            </a:r>
            <a:r>
              <a:rPr lang="en-US" sz="2400" dirty="0"/>
              <a:t>updates </a:t>
            </a:r>
            <a:r>
              <a:rPr lang="en-US" sz="2400" dirty="0" smtClean="0"/>
              <a:t>require </a:t>
            </a:r>
            <a:r>
              <a:rPr lang="en-US" sz="2400" dirty="0"/>
              <a:t>review and approval </a:t>
            </a:r>
            <a:r>
              <a:rPr lang="en-US" sz="2400" dirty="0" smtClean="0"/>
              <a:t>before accepting </a:t>
            </a:r>
          </a:p>
          <a:p>
            <a:pPr lvl="1"/>
            <a:r>
              <a:rPr lang="en-US" sz="2400" dirty="0"/>
              <a:t>A facility appears to exist in another site </a:t>
            </a:r>
          </a:p>
          <a:p>
            <a:pPr lvl="2"/>
            <a:r>
              <a:rPr lang="en-US" sz="2400" dirty="0" smtClean="0"/>
              <a:t>American Hospital Association (AHA) ID,* National Provider Identifier (NPI), </a:t>
            </a:r>
            <a:r>
              <a:rPr lang="en-US" sz="2400" dirty="0"/>
              <a:t>Sending_Facility_ID, or FacilityID_UUID</a:t>
            </a:r>
          </a:p>
          <a:p>
            <a:pPr lvl="1"/>
            <a:r>
              <a:rPr lang="en-US" sz="2400" dirty="0" smtClean="0"/>
              <a:t>Facility </a:t>
            </a:r>
            <a:r>
              <a:rPr lang="en-US" sz="2400" dirty="0"/>
              <a:t>status has changed </a:t>
            </a:r>
            <a:r>
              <a:rPr lang="en-US" sz="2400" i="1" dirty="0"/>
              <a:t>to</a:t>
            </a:r>
            <a:r>
              <a:rPr lang="en-US" sz="2400" dirty="0"/>
              <a:t> </a:t>
            </a:r>
            <a:r>
              <a:rPr lang="en-US" sz="2400" dirty="0" smtClean="0"/>
              <a:t>Active or </a:t>
            </a:r>
            <a:r>
              <a:rPr lang="en-US" sz="2400" i="1" dirty="0"/>
              <a:t>from</a:t>
            </a:r>
            <a:r>
              <a:rPr lang="en-US" sz="2400" dirty="0"/>
              <a:t> </a:t>
            </a:r>
            <a:r>
              <a:rPr lang="en-US" sz="2400" dirty="0" smtClean="0"/>
              <a:t>Active</a:t>
            </a:r>
            <a:endParaRPr lang="en-US" sz="2400" dirty="0"/>
          </a:p>
          <a:p>
            <a:pPr lvl="1"/>
            <a:r>
              <a:rPr lang="en-US" sz="2400" dirty="0"/>
              <a:t>An Emergency Care facility is missing AHA ID</a:t>
            </a:r>
          </a:p>
          <a:p>
            <a:pPr lvl="1"/>
            <a:r>
              <a:rPr lang="en-US" sz="2400" dirty="0" smtClean="0"/>
              <a:t>User chooses “Other” option from Feed_Name drop down</a:t>
            </a:r>
          </a:p>
        </p:txBody>
      </p:sp>
      <p:sp>
        <p:nvSpPr>
          <p:cNvPr id="2" name="TextBox 1"/>
          <p:cNvSpPr txBox="1"/>
          <p:nvPr/>
        </p:nvSpPr>
        <p:spPr>
          <a:xfrm>
            <a:off x="397566" y="4276319"/>
            <a:ext cx="8179904" cy="584775"/>
          </a:xfrm>
          <a:prstGeom prst="rect">
            <a:avLst/>
          </a:prstGeom>
          <a:noFill/>
        </p:spPr>
        <p:txBody>
          <a:bodyPr wrap="square" rtlCol="0">
            <a:spAutoFit/>
          </a:bodyPr>
          <a:lstStyle/>
          <a:p>
            <a:r>
              <a:rPr lang="en-US" sz="1600" dirty="0" smtClean="0">
                <a:solidFill>
                  <a:srgbClr val="000000"/>
                </a:solidFill>
                <a:latin typeface="Calibri" panose="020F0502020204030204" pitchFamily="34" charset="0"/>
              </a:rPr>
              <a:t>* Note. NSSP Representativeness Report includes site-specific AHA reports for identifying the AHA ID. Use </a:t>
            </a:r>
            <a:r>
              <a:rPr lang="en-US" sz="1600" dirty="0" err="1" smtClean="0">
                <a:solidFill>
                  <a:srgbClr val="000000"/>
                </a:solidFill>
                <a:latin typeface="Calibri" panose="020F0502020204030204" pitchFamily="34" charset="0"/>
              </a:rPr>
              <a:t>WinSCP</a:t>
            </a:r>
            <a:r>
              <a:rPr lang="en-US" sz="1600" dirty="0" smtClean="0">
                <a:solidFill>
                  <a:srgbClr val="000000"/>
                </a:solidFill>
                <a:latin typeface="Calibri" panose="020F0502020204030204" pitchFamily="34" charset="0"/>
              </a:rPr>
              <a:t> to access the Reports/Production folder on </a:t>
            </a:r>
            <a:r>
              <a:rPr lang="en-US" sz="1600" b="1" dirty="0" smtClean="0">
                <a:solidFill>
                  <a:srgbClr val="000000"/>
                </a:solidFill>
                <a:latin typeface="Calibri" panose="020F0502020204030204" pitchFamily="34" charset="0"/>
              </a:rPr>
              <a:t>datatrans.biosen.se </a:t>
            </a:r>
            <a:r>
              <a:rPr lang="en-US" sz="1600" dirty="0" smtClean="0">
                <a:solidFill>
                  <a:srgbClr val="000000"/>
                </a:solidFill>
                <a:latin typeface="Calibri" panose="020F0502020204030204" pitchFamily="34" charset="0"/>
              </a:rPr>
              <a:t>server</a:t>
            </a:r>
          </a:p>
        </p:txBody>
      </p:sp>
    </p:spTree>
    <p:extLst>
      <p:ext uri="{BB962C8B-B14F-4D97-AF65-F5344CB8AC3E}">
        <p14:creationId xmlns:p14="http://schemas.microsoft.com/office/powerpoint/2010/main" val="273659646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0"/>
            <a:ext cx="6165698" cy="5086701"/>
          </a:xfrm>
          <a:prstGeom prst="rect">
            <a:avLst/>
          </a:prstGeom>
        </p:spPr>
      </p:pic>
    </p:spTree>
    <p:extLst>
      <p:ext uri="{BB962C8B-B14F-4D97-AF65-F5344CB8AC3E}">
        <p14:creationId xmlns:p14="http://schemas.microsoft.com/office/powerpoint/2010/main" val="33591183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type="body" sz="quarter" idx="10"/>
          </p:nvPr>
        </p:nvSpPr>
        <p:spPr>
          <a:xfrm>
            <a:off x="457200" y="1158875"/>
            <a:ext cx="7955280" cy="3765822"/>
          </a:xfrm>
        </p:spPr>
        <p:txBody>
          <a:bodyPr>
            <a:normAutofit fontScale="92500" lnSpcReduction="20000"/>
          </a:bodyPr>
          <a:lstStyle/>
          <a:p>
            <a:pPr>
              <a:lnSpc>
                <a:spcPct val="120000"/>
              </a:lnSpc>
              <a:spcBef>
                <a:spcPts val="0"/>
              </a:spcBef>
              <a:spcAft>
                <a:spcPts val="900"/>
              </a:spcAft>
            </a:pPr>
            <a:r>
              <a:rPr lang="en-US" sz="2600" b="1" dirty="0" smtClean="0"/>
              <a:t>MFT</a:t>
            </a:r>
            <a:r>
              <a:rPr lang="en-US" sz="2600" dirty="0" smtClean="0"/>
              <a:t>: </a:t>
            </a:r>
            <a:r>
              <a:rPr lang="en-US" sz="2600" dirty="0"/>
              <a:t>C</a:t>
            </a:r>
            <a:r>
              <a:rPr lang="en-US" sz="2600" dirty="0" smtClean="0"/>
              <a:t>ontains current facility </a:t>
            </a:r>
            <a:r>
              <a:rPr lang="en-US" sz="2600" dirty="0"/>
              <a:t>information for </a:t>
            </a:r>
            <a:r>
              <a:rPr lang="en-US" sz="2600" dirty="0" smtClean="0"/>
              <a:t>facilities submitting data through </a:t>
            </a:r>
            <a:r>
              <a:rPr lang="en-US" sz="2600" dirty="0"/>
              <a:t>a </a:t>
            </a:r>
            <a:r>
              <a:rPr lang="en-US" sz="2600" dirty="0" smtClean="0"/>
              <a:t>site</a:t>
            </a:r>
            <a:endParaRPr lang="en-US" sz="2600" dirty="0"/>
          </a:p>
          <a:p>
            <a:pPr>
              <a:lnSpc>
                <a:spcPct val="120000"/>
              </a:lnSpc>
              <a:spcBef>
                <a:spcPts val="0"/>
              </a:spcBef>
              <a:spcAft>
                <a:spcPts val="900"/>
              </a:spcAft>
            </a:pPr>
            <a:r>
              <a:rPr lang="en-US" sz="2600" b="1" dirty="0"/>
              <a:t>ADM_Crosswalk</a:t>
            </a:r>
            <a:r>
              <a:rPr lang="en-US" sz="2600" dirty="0"/>
              <a:t>: C</a:t>
            </a:r>
            <a:r>
              <a:rPr lang="en-US" sz="2600" dirty="0" smtClean="0"/>
              <a:t>ontains history of facility IDs</a:t>
            </a:r>
            <a:endParaRPr lang="en-US" sz="2600" dirty="0"/>
          </a:p>
          <a:p>
            <a:pPr>
              <a:lnSpc>
                <a:spcPct val="120000"/>
              </a:lnSpc>
              <a:spcBef>
                <a:spcPts val="0"/>
              </a:spcBef>
              <a:spcAft>
                <a:spcPts val="900"/>
              </a:spcAft>
            </a:pPr>
            <a:r>
              <a:rPr lang="en-US" sz="2600" b="1" dirty="0" smtClean="0"/>
              <a:t>Operational_Crosswalk</a:t>
            </a:r>
            <a:r>
              <a:rPr lang="en-US" sz="2600" dirty="0"/>
              <a:t>:</a:t>
            </a:r>
          </a:p>
          <a:p>
            <a:pPr lvl="1">
              <a:lnSpc>
                <a:spcPct val="120000"/>
              </a:lnSpc>
              <a:spcBef>
                <a:spcPts val="0"/>
              </a:spcBef>
              <a:spcAft>
                <a:spcPts val="900"/>
              </a:spcAft>
            </a:pPr>
            <a:r>
              <a:rPr lang="en-US" sz="2400" dirty="0" smtClean="0"/>
              <a:t>Maps legacy (or historic) facility IDs to current IDs and agnostic ID by using the MFT and ADM_Crosswalk</a:t>
            </a:r>
            <a:endParaRPr lang="en-US" sz="2400" dirty="0"/>
          </a:p>
          <a:p>
            <a:pPr lvl="1">
              <a:lnSpc>
                <a:spcPct val="120000"/>
              </a:lnSpc>
              <a:spcBef>
                <a:spcPts val="0"/>
              </a:spcBef>
              <a:spcAft>
                <a:spcPts val="900"/>
              </a:spcAft>
            </a:pPr>
            <a:r>
              <a:rPr lang="en-US" sz="2400" dirty="0" smtClean="0"/>
              <a:t>Is used for data processing</a:t>
            </a:r>
            <a:endParaRPr lang="en-US" sz="2400" dirty="0"/>
          </a:p>
          <a:p>
            <a:pPr>
              <a:lnSpc>
                <a:spcPct val="120000"/>
              </a:lnSpc>
              <a:spcBef>
                <a:spcPts val="0"/>
              </a:spcBef>
              <a:spcAft>
                <a:spcPts val="900"/>
              </a:spcAft>
            </a:pPr>
            <a:r>
              <a:rPr lang="en-US" sz="2600" b="1" dirty="0" smtClean="0"/>
              <a:t>ESSENCE tables</a:t>
            </a:r>
            <a:r>
              <a:rPr lang="en-US" sz="2600" dirty="0" smtClean="0"/>
              <a:t>: Are used by ESSENCE</a:t>
            </a:r>
            <a:endParaRPr lang="en-US" sz="2600" dirty="0"/>
          </a:p>
        </p:txBody>
      </p:sp>
    </p:spTree>
    <p:extLst>
      <p:ext uri="{BB962C8B-B14F-4D97-AF65-F5344CB8AC3E}">
        <p14:creationId xmlns:p14="http://schemas.microsoft.com/office/powerpoint/2010/main" val="398630727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13025" y="17043"/>
            <a:ext cx="6096851" cy="5029902"/>
          </a:xfrm>
          <a:prstGeom prst="rect">
            <a:avLst/>
          </a:prstGeom>
        </p:spPr>
      </p:pic>
    </p:spTree>
    <p:extLst>
      <p:ext uri="{BB962C8B-B14F-4D97-AF65-F5344CB8AC3E}">
        <p14:creationId xmlns:p14="http://schemas.microsoft.com/office/powerpoint/2010/main" val="312315902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926080"/>
            <a:ext cx="8294913" cy="1295781"/>
          </a:xfrm>
        </p:spPr>
        <p:txBody>
          <a:bodyPr/>
          <a:lstStyle/>
          <a:p>
            <a:r>
              <a:rPr lang="en-US" dirty="0" smtClean="0"/>
              <a:t>MFT Approvals Example</a:t>
            </a:r>
            <a:endParaRPr lang="en-US" dirty="0"/>
          </a:p>
        </p:txBody>
      </p:sp>
    </p:spTree>
    <p:extLst>
      <p:ext uri="{BB962C8B-B14F-4D97-AF65-F5344CB8AC3E}">
        <p14:creationId xmlns:p14="http://schemas.microsoft.com/office/powerpoint/2010/main" val="3087635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36249"/>
            <a:ext cx="6209637" cy="5122950"/>
          </a:xfrm>
          <a:prstGeom prst="rect">
            <a:avLst/>
          </a:prstGeom>
        </p:spPr>
      </p:pic>
      <p:graphicFrame>
        <p:nvGraphicFramePr>
          <p:cNvPr id="7" name="Table 6"/>
          <p:cNvGraphicFramePr>
            <a:graphicFrameLocks noGrp="1"/>
          </p:cNvGraphicFramePr>
          <p:nvPr>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6" name="Oval 5"/>
          <p:cNvSpPr/>
          <p:nvPr/>
        </p:nvSpPr>
        <p:spPr>
          <a:xfrm>
            <a:off x="1812753" y="2823407"/>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331495" y="2727158"/>
            <a:ext cx="264694" cy="216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1</a:t>
            </a:r>
            <a:endParaRPr lang="en-US" sz="1000" dirty="0">
              <a:solidFill>
                <a:schemeClr val="bg2"/>
              </a:solidFill>
            </a:endParaRPr>
          </a:p>
        </p:txBody>
      </p:sp>
      <p:sp>
        <p:nvSpPr>
          <p:cNvPr id="9" name="Up Arrow 8"/>
          <p:cNvSpPr/>
          <p:nvPr/>
        </p:nvSpPr>
        <p:spPr>
          <a:xfrm>
            <a:off x="6914147" y="4307305"/>
            <a:ext cx="256674" cy="25667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2</a:t>
            </a:r>
            <a:endParaRPr lang="en-US" sz="1000" dirty="0">
              <a:solidFill>
                <a:schemeClr val="bg2"/>
              </a:solidFill>
            </a:endParaRPr>
          </a:p>
        </p:txBody>
      </p:sp>
    </p:spTree>
    <p:extLst>
      <p:ext uri="{BB962C8B-B14F-4D97-AF65-F5344CB8AC3E}">
        <p14:creationId xmlns:p14="http://schemas.microsoft.com/office/powerpoint/2010/main" val="1262418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523574" y="46860"/>
            <a:ext cx="6096851" cy="5029902"/>
          </a:xfrm>
          <a:prstGeom prst="rect">
            <a:avLst/>
          </a:prstGeom>
        </p:spPr>
      </p:pic>
      <p:sp>
        <p:nvSpPr>
          <p:cNvPr id="15" name="TextBox 14"/>
          <p:cNvSpPr txBox="1"/>
          <p:nvPr/>
        </p:nvSpPr>
        <p:spPr>
          <a:xfrm>
            <a:off x="3528359" y="131698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Onboarding</a:t>
            </a:r>
          </a:p>
        </p:txBody>
      </p:sp>
      <p:sp>
        <p:nvSpPr>
          <p:cNvPr id="7" name="TextBox 6"/>
          <p:cNvSpPr txBox="1"/>
          <p:nvPr/>
        </p:nvSpPr>
        <p:spPr>
          <a:xfrm>
            <a:off x="3329161" y="3740207"/>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8" name="TextBox 7"/>
          <p:cNvSpPr txBox="1"/>
          <p:nvPr/>
        </p:nvSpPr>
        <p:spPr>
          <a:xfrm>
            <a:off x="3337113" y="4061262"/>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9" name="TextBox 8"/>
          <p:cNvSpPr txBox="1"/>
          <p:nvPr/>
        </p:nvSpPr>
        <p:spPr>
          <a:xfrm>
            <a:off x="3329162" y="4223564"/>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0" name="TextBox 9"/>
          <p:cNvSpPr txBox="1"/>
          <p:nvPr/>
        </p:nvSpPr>
        <p:spPr>
          <a:xfrm>
            <a:off x="3330486" y="3906839"/>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3" name="Oval 12"/>
          <p:cNvSpPr/>
          <p:nvPr/>
        </p:nvSpPr>
        <p:spPr>
          <a:xfrm>
            <a:off x="3352539" y="1293133"/>
            <a:ext cx="1474534" cy="304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015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56799"/>
            <a:ext cx="6096851" cy="5029902"/>
          </a:xfrm>
          <a:prstGeom prst="rect">
            <a:avLst/>
          </a:prstGeom>
        </p:spPr>
      </p:pic>
      <p:sp>
        <p:nvSpPr>
          <p:cNvPr id="15" name="TextBox 14"/>
          <p:cNvSpPr txBox="1"/>
          <p:nvPr/>
        </p:nvSpPr>
        <p:spPr>
          <a:xfrm>
            <a:off x="3528359" y="131698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Active</a:t>
            </a:r>
          </a:p>
        </p:txBody>
      </p:sp>
      <p:sp>
        <p:nvSpPr>
          <p:cNvPr id="19" name="Down Arrow 18"/>
          <p:cNvSpPr/>
          <p:nvPr/>
        </p:nvSpPr>
        <p:spPr>
          <a:xfrm>
            <a:off x="6240379" y="4298678"/>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337112" y="3907183"/>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8" name="TextBox 7"/>
          <p:cNvSpPr txBox="1"/>
          <p:nvPr/>
        </p:nvSpPr>
        <p:spPr>
          <a:xfrm>
            <a:off x="3345064" y="4228238"/>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9" name="TextBox 8"/>
          <p:cNvSpPr txBox="1"/>
          <p:nvPr/>
        </p:nvSpPr>
        <p:spPr>
          <a:xfrm>
            <a:off x="3337113" y="4390540"/>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0" name="TextBox 9"/>
          <p:cNvSpPr txBox="1"/>
          <p:nvPr/>
        </p:nvSpPr>
        <p:spPr>
          <a:xfrm>
            <a:off x="3338437" y="4073815"/>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4" name="Oval 13"/>
          <p:cNvSpPr/>
          <p:nvPr/>
        </p:nvSpPr>
        <p:spPr>
          <a:xfrm>
            <a:off x="3352539" y="1293133"/>
            <a:ext cx="1474534" cy="304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496710" y="1621709"/>
            <a:ext cx="310100" cy="1275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2498036" y="1766158"/>
            <a:ext cx="310100" cy="1275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716992" y="1509140"/>
            <a:ext cx="270344"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X</a:t>
            </a:r>
          </a:p>
        </p:txBody>
      </p:sp>
      <p:sp>
        <p:nvSpPr>
          <p:cNvPr id="20" name="TextBox 19"/>
          <p:cNvSpPr txBox="1"/>
          <p:nvPr/>
        </p:nvSpPr>
        <p:spPr>
          <a:xfrm>
            <a:off x="5710364" y="1693344"/>
            <a:ext cx="270344"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X</a:t>
            </a:r>
          </a:p>
        </p:txBody>
      </p:sp>
    </p:spTree>
    <p:extLst>
      <p:ext uri="{BB962C8B-B14F-4D97-AF65-F5344CB8AC3E}">
        <p14:creationId xmlns:p14="http://schemas.microsoft.com/office/powerpoint/2010/main" val="2158995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14" grpId="0" animBg="1"/>
      <p:bldP spid="5" grpId="0" animBg="1"/>
      <p:bldP spid="17" grpId="0" animBg="1"/>
      <p:bldP spid="18"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56799"/>
            <a:ext cx="6096851" cy="502990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33527932"/>
              </p:ext>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Review</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10" name="Oval 9"/>
          <p:cNvSpPr/>
          <p:nvPr/>
        </p:nvSpPr>
        <p:spPr>
          <a:xfrm>
            <a:off x="1969012" y="2767056"/>
            <a:ext cx="646967" cy="1673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0018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56799"/>
            <a:ext cx="6096851" cy="5029902"/>
          </a:xfrm>
          <a:prstGeom prst="rect">
            <a:avLst/>
          </a:prstGeom>
        </p:spPr>
      </p:pic>
      <p:graphicFrame>
        <p:nvGraphicFramePr>
          <p:cNvPr id="5" name="Table 4"/>
          <p:cNvGraphicFramePr>
            <a:graphicFrameLocks noGrp="1"/>
          </p:cNvGraphicFramePr>
          <p:nvPr>
            <p:extLst/>
          </p:nvPr>
        </p:nvGraphicFramePr>
        <p:xfrm>
          <a:off x="2350592" y="2805866"/>
          <a:ext cx="4962932" cy="640080"/>
        </p:xfrm>
        <a:graphic>
          <a:graphicData uri="http://schemas.openxmlformats.org/drawingml/2006/table">
            <a:tbl>
              <a:tblPr firstRow="1" bandRow="1">
                <a:tableStyleId>{2D5ABB26-0587-4C30-8999-92F81FD0307C}</a:tableStyleId>
              </a:tblPr>
              <a:tblGrid>
                <a:gridCol w="615245">
                  <a:extLst>
                    <a:ext uri="{9D8B030D-6E8A-4147-A177-3AD203B41FA5}">
                      <a16:colId xmlns="" xmlns:a16="http://schemas.microsoft.com/office/drawing/2014/main" val="20000"/>
                    </a:ext>
                  </a:extLst>
                </a:gridCol>
                <a:gridCol w="612250">
                  <a:extLst>
                    <a:ext uri="{9D8B030D-6E8A-4147-A177-3AD203B41FA5}">
                      <a16:colId xmlns="" xmlns:a16="http://schemas.microsoft.com/office/drawing/2014/main" val="20001"/>
                    </a:ext>
                  </a:extLst>
                </a:gridCol>
                <a:gridCol w="620202">
                  <a:extLst>
                    <a:ext uri="{9D8B030D-6E8A-4147-A177-3AD203B41FA5}">
                      <a16:colId xmlns="" xmlns:a16="http://schemas.microsoft.com/office/drawing/2014/main" val="20002"/>
                    </a:ext>
                  </a:extLst>
                </a:gridCol>
                <a:gridCol w="477078">
                  <a:extLst>
                    <a:ext uri="{9D8B030D-6E8A-4147-A177-3AD203B41FA5}">
                      <a16:colId xmlns="" xmlns:a16="http://schemas.microsoft.com/office/drawing/2014/main" val="20003"/>
                    </a:ext>
                  </a:extLst>
                </a:gridCol>
                <a:gridCol w="961759">
                  <a:extLst>
                    <a:ext uri="{9D8B030D-6E8A-4147-A177-3AD203B41FA5}">
                      <a16:colId xmlns="" xmlns:a16="http://schemas.microsoft.com/office/drawing/2014/main" val="20004"/>
                    </a:ext>
                  </a:extLst>
                </a:gridCol>
                <a:gridCol w="328863">
                  <a:extLst>
                    <a:ext uri="{9D8B030D-6E8A-4147-A177-3AD203B41FA5}">
                      <a16:colId xmlns="" xmlns:a16="http://schemas.microsoft.com/office/drawing/2014/main" val="20005"/>
                    </a:ext>
                  </a:extLst>
                </a:gridCol>
                <a:gridCol w="657726">
                  <a:extLst>
                    <a:ext uri="{9D8B030D-6E8A-4147-A177-3AD203B41FA5}">
                      <a16:colId xmlns="" xmlns:a16="http://schemas.microsoft.com/office/drawing/2014/main" val="20006"/>
                    </a:ext>
                  </a:extLst>
                </a:gridCol>
                <a:gridCol w="689809">
                  <a:extLst>
                    <a:ext uri="{9D8B030D-6E8A-4147-A177-3AD203B41FA5}">
                      <a16:colId xmlns="" xmlns:a16="http://schemas.microsoft.com/office/drawing/2014/main" val="20007"/>
                    </a:ext>
                  </a:extLst>
                </a:gridCol>
              </a:tblGrid>
              <a:tr h="118712">
                <a:tc>
                  <a:txBody>
                    <a:bodyPr/>
                    <a:lstStyle/>
                    <a:p>
                      <a:r>
                        <a:rPr lang="en-US" sz="800" dirty="0" smtClean="0">
                          <a:solidFill>
                            <a:schemeClr val="accent6"/>
                          </a:solidFill>
                          <a:latin typeface="+mn-lt"/>
                        </a:rPr>
                        <a:t>GA</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 </a:t>
                      </a:r>
                      <a:r>
                        <a:rPr lang="en-US" sz="800" baseline="0" dirty="0" smtClean="0">
                          <a:solidFill>
                            <a:schemeClr val="accent6"/>
                          </a:solidFill>
                          <a:latin typeface="Calibri" panose="020F0502020204030204" pitchFamily="34" charset="0"/>
                        </a:rPr>
                        <a:t>Hospital</a:t>
                      </a:r>
                      <a:endParaRPr lang="en-US" sz="800" dirty="0">
                        <a:solidFill>
                          <a:schemeClr val="accent6"/>
                        </a:solidFill>
                        <a:latin typeface="Calibri" panose="020F0502020204030204" pitchFamily="34" charset="0"/>
                      </a:endParaRPr>
                    </a:p>
                  </a:txBody>
                  <a:tcPr>
                    <a:noFill/>
                  </a:tcPr>
                </a:tc>
                <a:tc>
                  <a:txBody>
                    <a:bodyPr/>
                    <a:lstStyle/>
                    <a:p>
                      <a:pPr algn="l"/>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7" name="Oval 6"/>
          <p:cNvSpPr/>
          <p:nvPr/>
        </p:nvSpPr>
        <p:spPr>
          <a:xfrm>
            <a:off x="2051642" y="288210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628331" y="2796680"/>
            <a:ext cx="264694" cy="216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1</a:t>
            </a:r>
            <a:endParaRPr lang="en-US" sz="1000" dirty="0">
              <a:solidFill>
                <a:schemeClr val="bg2"/>
              </a:solidFill>
            </a:endParaRPr>
          </a:p>
        </p:txBody>
      </p:sp>
      <p:sp>
        <p:nvSpPr>
          <p:cNvPr id="9" name="Down Arrow 8"/>
          <p:cNvSpPr/>
          <p:nvPr/>
        </p:nvSpPr>
        <p:spPr>
          <a:xfrm>
            <a:off x="6822572" y="1207532"/>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solidFill>
              </a:rPr>
              <a:t>2</a:t>
            </a:r>
          </a:p>
        </p:txBody>
      </p:sp>
    </p:spTree>
    <p:extLst>
      <p:ext uri="{BB962C8B-B14F-4D97-AF65-F5344CB8AC3E}">
        <p14:creationId xmlns:p14="http://schemas.microsoft.com/office/powerpoint/2010/main" val="3683370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574" y="56799"/>
            <a:ext cx="6096851" cy="502990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48194887"/>
              </p:ext>
            </p:extLst>
          </p:nvPr>
        </p:nvGraphicFramePr>
        <p:xfrm>
          <a:off x="2931381" y="1780155"/>
          <a:ext cx="3851084" cy="335280"/>
        </p:xfrm>
        <a:graphic>
          <a:graphicData uri="http://schemas.openxmlformats.org/drawingml/2006/table">
            <a:tbl>
              <a:tblPr firstRow="1" bandRow="1">
                <a:tableStyleId>{5940675A-B579-460E-94D1-54222C63F5DA}</a:tableStyleId>
              </a:tblPr>
              <a:tblGrid>
                <a:gridCol w="527436">
                  <a:extLst>
                    <a:ext uri="{9D8B030D-6E8A-4147-A177-3AD203B41FA5}">
                      <a16:colId xmlns="" xmlns:a16="http://schemas.microsoft.com/office/drawing/2014/main" val="20000"/>
                    </a:ext>
                  </a:extLst>
                </a:gridCol>
                <a:gridCol w="580446">
                  <a:extLst>
                    <a:ext uri="{9D8B030D-6E8A-4147-A177-3AD203B41FA5}">
                      <a16:colId xmlns="" xmlns:a16="http://schemas.microsoft.com/office/drawing/2014/main" val="20001"/>
                    </a:ext>
                  </a:extLst>
                </a:gridCol>
                <a:gridCol w="548640">
                  <a:extLst>
                    <a:ext uri="{9D8B030D-6E8A-4147-A177-3AD203B41FA5}">
                      <a16:colId xmlns="" xmlns:a16="http://schemas.microsoft.com/office/drawing/2014/main" val="20002"/>
                    </a:ext>
                  </a:extLst>
                </a:gridCol>
                <a:gridCol w="2194562">
                  <a:extLst>
                    <a:ext uri="{9D8B030D-6E8A-4147-A177-3AD203B41FA5}">
                      <a16:colId xmlns="" xmlns:a16="http://schemas.microsoft.com/office/drawing/2014/main" val="20003"/>
                    </a:ext>
                  </a:extLst>
                </a:gridCol>
              </a:tblGrid>
              <a:tr h="287183">
                <a:tc>
                  <a:txBody>
                    <a:bodyPr/>
                    <a:lstStyle/>
                    <a:p>
                      <a:r>
                        <a:rPr lang="en-US" sz="1000" dirty="0" smtClean="0">
                          <a:solidFill>
                            <a:schemeClr val="bg2"/>
                          </a:solidFill>
                        </a:rPr>
                        <a:t>GA</a:t>
                      </a:r>
                      <a:endParaRPr lang="en-US" sz="10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solidFill>
                            <a:schemeClr val="bg2"/>
                          </a:solidFill>
                        </a:rPr>
                        <a:t>Generic Hosp</a:t>
                      </a:r>
                      <a:endParaRPr lang="en-US" sz="8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800" dirty="0" smtClean="0">
                          <a:solidFill>
                            <a:schemeClr val="bg2"/>
                          </a:solidFill>
                        </a:rPr>
                        <a:t>AHA_ID</a:t>
                      </a:r>
                      <a:endParaRPr lang="en-US" sz="800" dirty="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solidFill>
                            <a:srgbClr val="000000"/>
                          </a:solidFill>
                        </a:rPr>
                        <a:t>Please input AHA_ID for facility</a:t>
                      </a:r>
                      <a:endParaRPr lang="en-US"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
        <p:nvSpPr>
          <p:cNvPr id="6" name="Oval 5"/>
          <p:cNvSpPr/>
          <p:nvPr/>
        </p:nvSpPr>
        <p:spPr>
          <a:xfrm>
            <a:off x="2695696" y="189615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6099003" y="4062050"/>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2"/>
              </a:solidFill>
            </a:endParaRPr>
          </a:p>
        </p:txBody>
      </p:sp>
      <p:sp>
        <p:nvSpPr>
          <p:cNvPr id="8" name="Oval 7"/>
          <p:cNvSpPr/>
          <p:nvPr/>
        </p:nvSpPr>
        <p:spPr>
          <a:xfrm>
            <a:off x="4571999" y="1728833"/>
            <a:ext cx="1892411" cy="322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1868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3879" y="-25473"/>
            <a:ext cx="6196575" cy="511217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786819326"/>
              </p:ext>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601582">
                  <a:extLst>
                    <a:ext uri="{9D8B030D-6E8A-4147-A177-3AD203B41FA5}">
                      <a16:colId xmlns="" xmlns:a16="http://schemas.microsoft.com/office/drawing/2014/main" val="20000"/>
                    </a:ext>
                  </a:extLst>
                </a:gridCol>
                <a:gridCol w="481263">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Rejected</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10" name="Oval 9"/>
          <p:cNvSpPr/>
          <p:nvPr/>
        </p:nvSpPr>
        <p:spPr>
          <a:xfrm>
            <a:off x="2001096" y="2759035"/>
            <a:ext cx="646967" cy="1673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812753" y="2823407"/>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331495" y="2727158"/>
            <a:ext cx="264694" cy="216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1</a:t>
            </a:r>
            <a:endParaRPr lang="en-US" sz="1000" dirty="0">
              <a:solidFill>
                <a:schemeClr val="bg2"/>
              </a:solidFill>
            </a:endParaRPr>
          </a:p>
        </p:txBody>
      </p:sp>
      <p:sp>
        <p:nvSpPr>
          <p:cNvPr id="11" name="Up Arrow 10"/>
          <p:cNvSpPr/>
          <p:nvPr/>
        </p:nvSpPr>
        <p:spPr>
          <a:xfrm>
            <a:off x="6914147" y="4307305"/>
            <a:ext cx="256674" cy="25667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2</a:t>
            </a:r>
            <a:endParaRPr lang="en-US" sz="1000" dirty="0">
              <a:solidFill>
                <a:schemeClr val="bg2"/>
              </a:solidFill>
            </a:endParaRPr>
          </a:p>
        </p:txBody>
      </p:sp>
    </p:spTree>
    <p:extLst>
      <p:ext uri="{BB962C8B-B14F-4D97-AF65-F5344CB8AC3E}">
        <p14:creationId xmlns:p14="http://schemas.microsoft.com/office/powerpoint/2010/main" val="854070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523574" y="56799"/>
            <a:ext cx="6096851" cy="5029902"/>
          </a:xfrm>
          <a:prstGeom prst="rect">
            <a:avLst/>
          </a:prstGeom>
        </p:spPr>
      </p:pic>
      <p:sp>
        <p:nvSpPr>
          <p:cNvPr id="15" name="TextBox 14"/>
          <p:cNvSpPr txBox="1"/>
          <p:nvPr/>
        </p:nvSpPr>
        <p:spPr>
          <a:xfrm>
            <a:off x="3528359" y="131698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Active</a:t>
            </a:r>
          </a:p>
        </p:txBody>
      </p:sp>
      <p:sp>
        <p:nvSpPr>
          <p:cNvPr id="7" name="TextBox 6"/>
          <p:cNvSpPr txBox="1"/>
          <p:nvPr/>
        </p:nvSpPr>
        <p:spPr>
          <a:xfrm>
            <a:off x="3329161" y="3740207"/>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8" name="TextBox 7"/>
          <p:cNvSpPr txBox="1"/>
          <p:nvPr/>
        </p:nvSpPr>
        <p:spPr>
          <a:xfrm>
            <a:off x="3337113" y="4061262"/>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9" name="TextBox 8"/>
          <p:cNvSpPr txBox="1"/>
          <p:nvPr/>
        </p:nvSpPr>
        <p:spPr>
          <a:xfrm>
            <a:off x="3329162" y="4223564"/>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0" name="TextBox 9"/>
          <p:cNvSpPr txBox="1"/>
          <p:nvPr/>
        </p:nvSpPr>
        <p:spPr>
          <a:xfrm>
            <a:off x="3330486" y="3906839"/>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1" name="TextBox 10"/>
          <p:cNvSpPr txBox="1"/>
          <p:nvPr/>
        </p:nvSpPr>
        <p:spPr>
          <a:xfrm>
            <a:off x="3227535" y="3154069"/>
            <a:ext cx="1797689"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Please input AHA_ID</a:t>
            </a:r>
          </a:p>
        </p:txBody>
      </p:sp>
      <p:sp>
        <p:nvSpPr>
          <p:cNvPr id="12" name="TextBox 11"/>
          <p:cNvSpPr txBox="1"/>
          <p:nvPr/>
        </p:nvSpPr>
        <p:spPr>
          <a:xfrm>
            <a:off x="3376976" y="3483140"/>
            <a:ext cx="1797689"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05: Missing AHA_ID</a:t>
            </a:r>
          </a:p>
        </p:txBody>
      </p:sp>
      <p:sp>
        <p:nvSpPr>
          <p:cNvPr id="13" name="Oval 12"/>
          <p:cNvSpPr/>
          <p:nvPr/>
        </p:nvSpPr>
        <p:spPr>
          <a:xfrm>
            <a:off x="2943726" y="2967789"/>
            <a:ext cx="3256548" cy="915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7926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Current MFT Update Process</a:t>
            </a:r>
            <a:endParaRPr lang="en-US" dirty="0"/>
          </a:p>
        </p:txBody>
      </p:sp>
      <p:sp>
        <p:nvSpPr>
          <p:cNvPr id="3" name="Content Placeholder 2"/>
          <p:cNvSpPr>
            <a:spLocks noGrp="1"/>
          </p:cNvSpPr>
          <p:nvPr>
            <p:ph type="body" sz="quarter" idx="10"/>
          </p:nvPr>
        </p:nvSpPr>
        <p:spPr>
          <a:xfrm>
            <a:off x="457200" y="1158875"/>
            <a:ext cx="8229600" cy="3341688"/>
          </a:xfrm>
        </p:spPr>
        <p:txBody>
          <a:bodyPr>
            <a:normAutofit/>
          </a:bodyPr>
          <a:lstStyle/>
          <a:p>
            <a:pPr>
              <a:spcAft>
                <a:spcPts val="900"/>
              </a:spcAft>
            </a:pPr>
            <a:r>
              <a:rPr lang="en-US" sz="2400" dirty="0"/>
              <a:t>Site a</a:t>
            </a:r>
            <a:r>
              <a:rPr lang="en-US" sz="2400" dirty="0" smtClean="0"/>
              <a:t>dministrator will update MFT Excel spreadsheet and submit to NSSP Service Desk</a:t>
            </a:r>
          </a:p>
          <a:p>
            <a:r>
              <a:rPr lang="en-US" sz="2400" dirty="0" smtClean="0"/>
              <a:t>Onboarding </a:t>
            </a:r>
            <a:r>
              <a:rPr lang="en-US" sz="2400" dirty="0"/>
              <a:t>team </a:t>
            </a:r>
            <a:r>
              <a:rPr lang="en-US" sz="2400" dirty="0" smtClean="0"/>
              <a:t>will:</a:t>
            </a:r>
          </a:p>
          <a:p>
            <a:pPr lvl="1"/>
            <a:r>
              <a:rPr lang="en-US" sz="2200" dirty="0"/>
              <a:t>M</a:t>
            </a:r>
            <a:r>
              <a:rPr lang="en-US" sz="2200" dirty="0" smtClean="0"/>
              <a:t>ake </a:t>
            </a:r>
            <a:r>
              <a:rPr lang="en-US" sz="2200" dirty="0"/>
              <a:t>necessary changes to </a:t>
            </a:r>
            <a:r>
              <a:rPr lang="en-US" sz="2200" dirty="0" smtClean="0"/>
              <a:t>server tables</a:t>
            </a:r>
          </a:p>
          <a:p>
            <a:pPr lvl="1"/>
            <a:r>
              <a:rPr lang="en-US" sz="2200" dirty="0"/>
              <a:t>C</a:t>
            </a:r>
            <a:r>
              <a:rPr lang="en-US" sz="2200" dirty="0" smtClean="0"/>
              <a:t>reate </a:t>
            </a:r>
            <a:r>
              <a:rPr lang="en-US" sz="2200" dirty="0"/>
              <a:t>updated </a:t>
            </a:r>
            <a:r>
              <a:rPr lang="en-US" sz="2200" dirty="0" smtClean="0"/>
              <a:t>Excel spreadsheet</a:t>
            </a:r>
          </a:p>
          <a:p>
            <a:pPr lvl="1"/>
            <a:r>
              <a:rPr lang="en-US" sz="2200" dirty="0" smtClean="0"/>
              <a:t>Return updated spreadsheet to site administrator</a:t>
            </a:r>
          </a:p>
          <a:p>
            <a:pPr lvl="1"/>
            <a:r>
              <a:rPr lang="en-US" sz="2200" dirty="0"/>
              <a:t>C</a:t>
            </a:r>
            <a:r>
              <a:rPr lang="en-US" sz="2200" dirty="0" smtClean="0"/>
              <a:t>lose </a:t>
            </a:r>
            <a:r>
              <a:rPr lang="en-US" sz="2200" dirty="0"/>
              <a:t>ticket </a:t>
            </a:r>
            <a:r>
              <a:rPr lang="en-US" sz="2200" dirty="0" smtClean="0"/>
              <a:t>submitted to NSSP Service Desk</a:t>
            </a:r>
          </a:p>
        </p:txBody>
      </p:sp>
    </p:spTree>
    <p:extLst>
      <p:ext uri="{BB962C8B-B14F-4D97-AF65-F5344CB8AC3E}">
        <p14:creationId xmlns:p14="http://schemas.microsoft.com/office/powerpoint/2010/main" val="229081310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23574" y="56799"/>
            <a:ext cx="6096851" cy="5029902"/>
          </a:xfrm>
          <a:prstGeom prst="rect">
            <a:avLst/>
          </a:prstGeom>
        </p:spPr>
      </p:pic>
      <p:sp>
        <p:nvSpPr>
          <p:cNvPr id="5" name="TextBox 4"/>
          <p:cNvSpPr txBox="1"/>
          <p:nvPr/>
        </p:nvSpPr>
        <p:spPr>
          <a:xfrm>
            <a:off x="2654668" y="1146683"/>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Generic Hospital</a:t>
            </a:r>
          </a:p>
        </p:txBody>
      </p:sp>
      <p:sp>
        <p:nvSpPr>
          <p:cNvPr id="6" name="TextBox 5"/>
          <p:cNvSpPr txBox="1"/>
          <p:nvPr/>
        </p:nvSpPr>
        <p:spPr>
          <a:xfrm>
            <a:off x="2675002" y="153553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 Hospital Ln</a:t>
            </a:r>
          </a:p>
        </p:txBody>
      </p:sp>
      <p:sp>
        <p:nvSpPr>
          <p:cNvPr id="7" name="TextBox 6"/>
          <p:cNvSpPr txBox="1"/>
          <p:nvPr/>
        </p:nvSpPr>
        <p:spPr>
          <a:xfrm>
            <a:off x="2700204" y="174602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Atlanta</a:t>
            </a:r>
          </a:p>
        </p:txBody>
      </p:sp>
      <p:sp>
        <p:nvSpPr>
          <p:cNvPr id="8" name="TextBox 7"/>
          <p:cNvSpPr txBox="1"/>
          <p:nvPr/>
        </p:nvSpPr>
        <p:spPr>
          <a:xfrm>
            <a:off x="4490413" y="1731041"/>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GA</a:t>
            </a:r>
          </a:p>
        </p:txBody>
      </p:sp>
      <p:sp>
        <p:nvSpPr>
          <p:cNvPr id="9" name="TextBox 8"/>
          <p:cNvSpPr txBox="1"/>
          <p:nvPr/>
        </p:nvSpPr>
        <p:spPr>
          <a:xfrm>
            <a:off x="5864091" y="1737574"/>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30301</a:t>
            </a:r>
          </a:p>
        </p:txBody>
      </p:sp>
      <p:sp>
        <p:nvSpPr>
          <p:cNvPr id="10" name="TextBox 9"/>
          <p:cNvSpPr txBox="1"/>
          <p:nvPr/>
        </p:nvSpPr>
        <p:spPr>
          <a:xfrm>
            <a:off x="2721992" y="1923570"/>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Fulton</a:t>
            </a:r>
          </a:p>
        </p:txBody>
      </p:sp>
      <p:sp>
        <p:nvSpPr>
          <p:cNvPr id="11" name="TextBox 10"/>
          <p:cNvSpPr txBox="1"/>
          <p:nvPr/>
        </p:nvSpPr>
        <p:spPr>
          <a:xfrm>
            <a:off x="2734188" y="2148707"/>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US</a:t>
            </a:r>
          </a:p>
        </p:txBody>
      </p:sp>
      <p:sp>
        <p:nvSpPr>
          <p:cNvPr id="15" name="TextBox 14"/>
          <p:cNvSpPr txBox="1"/>
          <p:nvPr/>
        </p:nvSpPr>
        <p:spPr>
          <a:xfrm>
            <a:off x="3347711" y="2650116"/>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33.862282</a:t>
            </a:r>
            <a:endParaRPr lang="en-US" sz="1300" dirty="0" smtClean="0">
              <a:solidFill>
                <a:srgbClr val="000000"/>
              </a:solidFill>
              <a:latin typeface="Calibri" panose="020F0502020204030204" pitchFamily="34" charset="0"/>
            </a:endParaRPr>
          </a:p>
        </p:txBody>
      </p:sp>
      <p:sp>
        <p:nvSpPr>
          <p:cNvPr id="16" name="TextBox 15"/>
          <p:cNvSpPr txBox="1"/>
          <p:nvPr/>
        </p:nvSpPr>
        <p:spPr>
          <a:xfrm>
            <a:off x="5279884" y="2653724"/>
            <a:ext cx="1423283" cy="292388"/>
          </a:xfrm>
          <a:prstGeom prst="rect">
            <a:avLst/>
          </a:prstGeom>
          <a:noFill/>
        </p:spPr>
        <p:txBody>
          <a:bodyPr wrap="square" rtlCol="0">
            <a:spAutoFit/>
          </a:bodyPr>
          <a:lstStyle/>
          <a:p>
            <a:r>
              <a:rPr lang="en-US" sz="1300" dirty="0">
                <a:solidFill>
                  <a:srgbClr val="000000"/>
                </a:solidFill>
                <a:latin typeface="Calibri" panose="020F0502020204030204" pitchFamily="34" charset="0"/>
              </a:rPr>
              <a:t>-84.394587</a:t>
            </a:r>
            <a:endParaRPr lang="en-US" sz="1300" dirty="0" smtClean="0">
              <a:solidFill>
                <a:srgbClr val="000000"/>
              </a:solidFill>
              <a:latin typeface="Calibri" panose="020F0502020204030204" pitchFamily="34" charset="0"/>
            </a:endParaRPr>
          </a:p>
        </p:txBody>
      </p:sp>
      <p:sp>
        <p:nvSpPr>
          <p:cNvPr id="21" name="TextBox 20"/>
          <p:cNvSpPr txBox="1"/>
          <p:nvPr/>
        </p:nvSpPr>
        <p:spPr>
          <a:xfrm>
            <a:off x="5462546" y="3135227"/>
            <a:ext cx="1184748" cy="307777"/>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222</a:t>
            </a:r>
          </a:p>
        </p:txBody>
      </p:sp>
      <p:sp>
        <p:nvSpPr>
          <p:cNvPr id="23" name="TextBox 22"/>
          <p:cNvSpPr txBox="1"/>
          <p:nvPr/>
        </p:nvSpPr>
        <p:spPr>
          <a:xfrm>
            <a:off x="4965589" y="3984699"/>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X</a:t>
            </a:r>
          </a:p>
        </p:txBody>
      </p:sp>
      <p:sp>
        <p:nvSpPr>
          <p:cNvPr id="17" name="TextBox 16"/>
          <p:cNvSpPr txBox="1"/>
          <p:nvPr/>
        </p:nvSpPr>
        <p:spPr>
          <a:xfrm>
            <a:off x="5304333" y="1154634"/>
            <a:ext cx="1636355"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GA-Generic Hospital</a:t>
            </a:r>
          </a:p>
        </p:txBody>
      </p:sp>
      <p:sp>
        <p:nvSpPr>
          <p:cNvPr id="18" name="TextBox 17"/>
          <p:cNvSpPr txBox="1"/>
          <p:nvPr/>
        </p:nvSpPr>
        <p:spPr>
          <a:xfrm>
            <a:off x="5585796" y="333917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1</a:t>
            </a:r>
          </a:p>
        </p:txBody>
      </p:sp>
      <p:sp>
        <p:nvSpPr>
          <p:cNvPr id="19" name="TextBox 18"/>
          <p:cNvSpPr txBox="1"/>
          <p:nvPr/>
        </p:nvSpPr>
        <p:spPr>
          <a:xfrm>
            <a:off x="5046433" y="1921778"/>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13121</a:t>
            </a:r>
          </a:p>
        </p:txBody>
      </p:sp>
      <p:sp>
        <p:nvSpPr>
          <p:cNvPr id="24" name="TextBox 23"/>
          <p:cNvSpPr txBox="1"/>
          <p:nvPr/>
        </p:nvSpPr>
        <p:spPr>
          <a:xfrm>
            <a:off x="5063663" y="2105982"/>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13</a:t>
            </a:r>
          </a:p>
        </p:txBody>
      </p:sp>
      <p:sp>
        <p:nvSpPr>
          <p:cNvPr id="25" name="TextBox 24"/>
          <p:cNvSpPr txBox="1"/>
          <p:nvPr/>
        </p:nvSpPr>
        <p:spPr>
          <a:xfrm>
            <a:off x="2460483" y="3177337"/>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456</a:t>
            </a:r>
          </a:p>
        </p:txBody>
      </p:sp>
      <p:sp>
        <p:nvSpPr>
          <p:cNvPr id="27" name="TextBox 26"/>
          <p:cNvSpPr txBox="1"/>
          <p:nvPr/>
        </p:nvSpPr>
        <p:spPr>
          <a:xfrm>
            <a:off x="3237505" y="434616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123</a:t>
            </a:r>
          </a:p>
        </p:txBody>
      </p:sp>
      <p:sp>
        <p:nvSpPr>
          <p:cNvPr id="28" name="TextBox 27"/>
          <p:cNvSpPr txBox="1"/>
          <p:nvPr/>
        </p:nvSpPr>
        <p:spPr>
          <a:xfrm>
            <a:off x="4328156" y="4339534"/>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29" name="TextBox 28"/>
          <p:cNvSpPr txBox="1"/>
          <p:nvPr/>
        </p:nvSpPr>
        <p:spPr>
          <a:xfrm>
            <a:off x="2308529" y="433953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
        <p:nvSpPr>
          <p:cNvPr id="30" name="TextBox 29"/>
          <p:cNvSpPr txBox="1"/>
          <p:nvPr/>
        </p:nvSpPr>
        <p:spPr>
          <a:xfrm>
            <a:off x="3246781" y="4474708"/>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31" name="TextBox 30"/>
          <p:cNvSpPr txBox="1"/>
          <p:nvPr/>
        </p:nvSpPr>
        <p:spPr>
          <a:xfrm>
            <a:off x="4337432" y="4468081"/>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456</a:t>
            </a:r>
          </a:p>
        </p:txBody>
      </p:sp>
      <p:sp>
        <p:nvSpPr>
          <p:cNvPr id="32" name="TextBox 31"/>
          <p:cNvSpPr txBox="1"/>
          <p:nvPr/>
        </p:nvSpPr>
        <p:spPr>
          <a:xfrm>
            <a:off x="2317805" y="4468085"/>
            <a:ext cx="1152940" cy="276999"/>
          </a:xfrm>
          <a:prstGeom prst="rect">
            <a:avLst/>
          </a:prstGeom>
          <a:noFill/>
        </p:spPr>
        <p:txBody>
          <a:bodyPr wrap="square" rtlCol="0">
            <a:spAutoFit/>
          </a:bodyPr>
          <a:lstStyle/>
          <a:p>
            <a:pPr algn="ctr"/>
            <a:r>
              <a:rPr lang="en-US" sz="1200" dirty="0" smtClean="0">
                <a:solidFill>
                  <a:srgbClr val="000000"/>
                </a:solidFill>
                <a:latin typeface="Calibri" panose="020F0502020204030204" pitchFamily="34" charset="0"/>
              </a:rPr>
              <a:t>1</a:t>
            </a:r>
          </a:p>
        </p:txBody>
      </p:sp>
      <p:sp>
        <p:nvSpPr>
          <p:cNvPr id="33" name="TextBox 32"/>
          <p:cNvSpPr txBox="1"/>
          <p:nvPr/>
        </p:nvSpPr>
        <p:spPr>
          <a:xfrm>
            <a:off x="2595650" y="3775555"/>
            <a:ext cx="1152940" cy="307777"/>
          </a:xfrm>
          <a:prstGeom prst="rect">
            <a:avLst/>
          </a:prstGeom>
          <a:noFill/>
        </p:spPr>
        <p:txBody>
          <a:bodyPr wrap="square" rtlCol="0">
            <a:spAutoFit/>
          </a:bodyPr>
          <a:lstStyle/>
          <a:p>
            <a:pPr algn="ctr"/>
            <a:r>
              <a:rPr lang="en-US" sz="1400" dirty="0" smtClean="0">
                <a:solidFill>
                  <a:srgbClr val="000000"/>
                </a:solidFill>
                <a:latin typeface="Calibri" panose="020F0502020204030204" pitchFamily="34" charset="0"/>
              </a:rPr>
              <a:t>606189</a:t>
            </a:r>
          </a:p>
        </p:txBody>
      </p:sp>
      <p:sp>
        <p:nvSpPr>
          <p:cNvPr id="34" name="Oval 33"/>
          <p:cNvSpPr/>
          <p:nvPr/>
        </p:nvSpPr>
        <p:spPr>
          <a:xfrm>
            <a:off x="2762171" y="3778570"/>
            <a:ext cx="822548" cy="316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0031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523574" y="56799"/>
            <a:ext cx="6096851" cy="5029902"/>
          </a:xfrm>
          <a:prstGeom prst="rect">
            <a:avLst/>
          </a:prstGeom>
        </p:spPr>
      </p:pic>
      <p:sp>
        <p:nvSpPr>
          <p:cNvPr id="15" name="TextBox 14"/>
          <p:cNvSpPr txBox="1"/>
          <p:nvPr/>
        </p:nvSpPr>
        <p:spPr>
          <a:xfrm>
            <a:off x="3528359" y="1316986"/>
            <a:ext cx="1423283"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Active</a:t>
            </a:r>
          </a:p>
        </p:txBody>
      </p:sp>
      <p:sp>
        <p:nvSpPr>
          <p:cNvPr id="19" name="Down Arrow 18"/>
          <p:cNvSpPr/>
          <p:nvPr/>
        </p:nvSpPr>
        <p:spPr>
          <a:xfrm>
            <a:off x="6240379" y="4298678"/>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329161" y="3740207"/>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8" name="TextBox 7"/>
          <p:cNvSpPr txBox="1"/>
          <p:nvPr/>
        </p:nvSpPr>
        <p:spPr>
          <a:xfrm>
            <a:off x="3337113" y="4061262"/>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2017-01-26</a:t>
            </a:r>
          </a:p>
        </p:txBody>
      </p:sp>
      <p:sp>
        <p:nvSpPr>
          <p:cNvPr id="9" name="TextBox 8"/>
          <p:cNvSpPr txBox="1"/>
          <p:nvPr/>
        </p:nvSpPr>
        <p:spPr>
          <a:xfrm>
            <a:off x="3329162" y="4223564"/>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0" name="TextBox 9"/>
          <p:cNvSpPr txBox="1"/>
          <p:nvPr/>
        </p:nvSpPr>
        <p:spPr>
          <a:xfrm>
            <a:off x="3330486" y="3906839"/>
            <a:ext cx="1844842" cy="261610"/>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BIOSENSE\fnaz</a:t>
            </a:r>
          </a:p>
        </p:txBody>
      </p:sp>
      <p:sp>
        <p:nvSpPr>
          <p:cNvPr id="11" name="TextBox 10"/>
          <p:cNvSpPr txBox="1"/>
          <p:nvPr/>
        </p:nvSpPr>
        <p:spPr>
          <a:xfrm>
            <a:off x="3227535" y="3154069"/>
            <a:ext cx="1797689"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Please input AHA_ID</a:t>
            </a:r>
          </a:p>
        </p:txBody>
      </p:sp>
      <p:sp>
        <p:nvSpPr>
          <p:cNvPr id="12" name="TextBox 11"/>
          <p:cNvSpPr txBox="1"/>
          <p:nvPr/>
        </p:nvSpPr>
        <p:spPr>
          <a:xfrm>
            <a:off x="3376976" y="3483140"/>
            <a:ext cx="1797689" cy="292388"/>
          </a:xfrm>
          <a:prstGeom prst="rect">
            <a:avLst/>
          </a:prstGeom>
          <a:noFill/>
        </p:spPr>
        <p:txBody>
          <a:bodyPr wrap="square" rtlCol="0">
            <a:spAutoFit/>
          </a:bodyPr>
          <a:lstStyle/>
          <a:p>
            <a:r>
              <a:rPr lang="en-US" sz="1300" dirty="0" smtClean="0">
                <a:solidFill>
                  <a:srgbClr val="000000"/>
                </a:solidFill>
                <a:latin typeface="Calibri" panose="020F0502020204030204" pitchFamily="34" charset="0"/>
              </a:rPr>
              <a:t>05: Missing AHA_ID</a:t>
            </a:r>
          </a:p>
        </p:txBody>
      </p:sp>
    </p:spTree>
    <p:extLst>
      <p:ext uri="{BB962C8B-B14F-4D97-AF65-F5344CB8AC3E}">
        <p14:creationId xmlns:p14="http://schemas.microsoft.com/office/powerpoint/2010/main" val="888553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37725" y="-49695"/>
            <a:ext cx="6196575" cy="51121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55766980"/>
              </p:ext>
            </p:extLst>
          </p:nvPr>
        </p:nvGraphicFramePr>
        <p:xfrm>
          <a:off x="2360531" y="2746232"/>
          <a:ext cx="4962932" cy="640080"/>
        </p:xfrm>
        <a:graphic>
          <a:graphicData uri="http://schemas.openxmlformats.org/drawingml/2006/table">
            <a:tbl>
              <a:tblPr firstRow="1" bandRow="1">
                <a:tableStyleId>{2D5ABB26-0587-4C30-8999-92F81FD0307C}</a:tableStyleId>
              </a:tblPr>
              <a:tblGrid>
                <a:gridCol w="615245">
                  <a:extLst>
                    <a:ext uri="{9D8B030D-6E8A-4147-A177-3AD203B41FA5}">
                      <a16:colId xmlns="" xmlns:a16="http://schemas.microsoft.com/office/drawing/2014/main" val="20000"/>
                    </a:ext>
                  </a:extLst>
                </a:gridCol>
                <a:gridCol w="612250">
                  <a:extLst>
                    <a:ext uri="{9D8B030D-6E8A-4147-A177-3AD203B41FA5}">
                      <a16:colId xmlns="" xmlns:a16="http://schemas.microsoft.com/office/drawing/2014/main" val="20001"/>
                    </a:ext>
                  </a:extLst>
                </a:gridCol>
                <a:gridCol w="620202">
                  <a:extLst>
                    <a:ext uri="{9D8B030D-6E8A-4147-A177-3AD203B41FA5}">
                      <a16:colId xmlns="" xmlns:a16="http://schemas.microsoft.com/office/drawing/2014/main" val="20002"/>
                    </a:ext>
                  </a:extLst>
                </a:gridCol>
                <a:gridCol w="477078">
                  <a:extLst>
                    <a:ext uri="{9D8B030D-6E8A-4147-A177-3AD203B41FA5}">
                      <a16:colId xmlns="" xmlns:a16="http://schemas.microsoft.com/office/drawing/2014/main" val="20003"/>
                    </a:ext>
                  </a:extLst>
                </a:gridCol>
                <a:gridCol w="961759">
                  <a:extLst>
                    <a:ext uri="{9D8B030D-6E8A-4147-A177-3AD203B41FA5}">
                      <a16:colId xmlns="" xmlns:a16="http://schemas.microsoft.com/office/drawing/2014/main" val="20004"/>
                    </a:ext>
                  </a:extLst>
                </a:gridCol>
                <a:gridCol w="328863">
                  <a:extLst>
                    <a:ext uri="{9D8B030D-6E8A-4147-A177-3AD203B41FA5}">
                      <a16:colId xmlns="" xmlns:a16="http://schemas.microsoft.com/office/drawing/2014/main" val="20005"/>
                    </a:ext>
                  </a:extLst>
                </a:gridCol>
                <a:gridCol w="657726">
                  <a:extLst>
                    <a:ext uri="{9D8B030D-6E8A-4147-A177-3AD203B41FA5}">
                      <a16:colId xmlns="" xmlns:a16="http://schemas.microsoft.com/office/drawing/2014/main" val="20006"/>
                    </a:ext>
                  </a:extLst>
                </a:gridCol>
                <a:gridCol w="689809">
                  <a:extLst>
                    <a:ext uri="{9D8B030D-6E8A-4147-A177-3AD203B41FA5}">
                      <a16:colId xmlns="" xmlns:a16="http://schemas.microsoft.com/office/drawing/2014/main" val="20007"/>
                    </a:ext>
                  </a:extLst>
                </a:gridCol>
              </a:tblGrid>
              <a:tr h="118712">
                <a:tc>
                  <a:txBody>
                    <a:bodyPr/>
                    <a:lstStyle/>
                    <a:p>
                      <a:r>
                        <a:rPr lang="en-US" sz="800" dirty="0" smtClean="0">
                          <a:solidFill>
                            <a:schemeClr val="accent6"/>
                          </a:solidFill>
                          <a:latin typeface="+mn-lt"/>
                        </a:rPr>
                        <a:t>GA</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Arial Narrow" panose="020B0606020202030204" pitchFamily="34" charset="0"/>
                        </a:rPr>
                        <a:t>  Generic </a:t>
                      </a:r>
                      <a:r>
                        <a:rPr lang="en-US" sz="800" baseline="0" dirty="0" smtClean="0">
                          <a:solidFill>
                            <a:schemeClr val="accent6"/>
                          </a:solidFill>
                          <a:latin typeface="Arial Narrow" panose="020B0606020202030204" pitchFamily="34" charset="0"/>
                        </a:rPr>
                        <a:t>Hospital</a:t>
                      </a:r>
                      <a:endParaRPr lang="en-US" sz="800" dirty="0">
                        <a:solidFill>
                          <a:schemeClr val="accent6"/>
                        </a:solidFill>
                        <a:latin typeface="Arial Narrow" panose="020B0606020202030204" pitchFamily="34" charset="0"/>
                      </a:endParaRPr>
                    </a:p>
                  </a:txBody>
                  <a:tcPr>
                    <a:noFill/>
                  </a:tcPr>
                </a:tc>
                <a:tc>
                  <a:txBody>
                    <a:bodyPr/>
                    <a:lstStyle/>
                    <a:p>
                      <a:pPr algn="l"/>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6" name="Down Arrow 5"/>
          <p:cNvSpPr/>
          <p:nvPr/>
        </p:nvSpPr>
        <p:spPr>
          <a:xfrm>
            <a:off x="5950156" y="1177715"/>
            <a:ext cx="240631" cy="2975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flipV="1">
            <a:off x="2071520" y="2826447"/>
            <a:ext cx="5545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638271" y="2756923"/>
            <a:ext cx="264694" cy="21656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2"/>
              </a:solidFill>
            </a:endParaRPr>
          </a:p>
        </p:txBody>
      </p:sp>
    </p:spTree>
    <p:extLst>
      <p:ext uri="{BB962C8B-B14F-4D97-AF65-F5344CB8AC3E}">
        <p14:creationId xmlns:p14="http://schemas.microsoft.com/office/powerpoint/2010/main" val="3491855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3574" y="56799"/>
            <a:ext cx="6096851" cy="502990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43467689"/>
              </p:ext>
            </p:extLst>
          </p:nvPr>
        </p:nvGraphicFramePr>
        <p:xfrm>
          <a:off x="2037344" y="2727158"/>
          <a:ext cx="5269833" cy="640080"/>
        </p:xfrm>
        <a:graphic>
          <a:graphicData uri="http://schemas.openxmlformats.org/drawingml/2006/table">
            <a:tbl>
              <a:tblPr firstRow="1" bandRow="1">
                <a:tableStyleId>{2D5ABB26-0587-4C30-8999-92F81FD0307C}</a:tableStyleId>
              </a:tblPr>
              <a:tblGrid>
                <a:gridCol w="561477">
                  <a:extLst>
                    <a:ext uri="{9D8B030D-6E8A-4147-A177-3AD203B41FA5}">
                      <a16:colId xmlns="" xmlns:a16="http://schemas.microsoft.com/office/drawing/2014/main" val="20000"/>
                    </a:ext>
                  </a:extLst>
                </a:gridCol>
                <a:gridCol w="521368">
                  <a:extLst>
                    <a:ext uri="{9D8B030D-6E8A-4147-A177-3AD203B41FA5}">
                      <a16:colId xmlns="" xmlns:a16="http://schemas.microsoft.com/office/drawing/2014/main" val="20001"/>
                    </a:ext>
                  </a:extLst>
                </a:gridCol>
                <a:gridCol w="473243">
                  <a:extLst>
                    <a:ext uri="{9D8B030D-6E8A-4147-A177-3AD203B41FA5}">
                      <a16:colId xmlns="" xmlns:a16="http://schemas.microsoft.com/office/drawing/2014/main" val="20002"/>
                    </a:ext>
                  </a:extLst>
                </a:gridCol>
                <a:gridCol w="617621">
                  <a:extLst>
                    <a:ext uri="{9D8B030D-6E8A-4147-A177-3AD203B41FA5}">
                      <a16:colId xmlns="" xmlns:a16="http://schemas.microsoft.com/office/drawing/2014/main" val="20003"/>
                    </a:ext>
                  </a:extLst>
                </a:gridCol>
                <a:gridCol w="545431">
                  <a:extLst>
                    <a:ext uri="{9D8B030D-6E8A-4147-A177-3AD203B41FA5}">
                      <a16:colId xmlns="" xmlns:a16="http://schemas.microsoft.com/office/drawing/2014/main" val="20004"/>
                    </a:ext>
                  </a:extLst>
                </a:gridCol>
                <a:gridCol w="874295">
                  <a:extLst>
                    <a:ext uri="{9D8B030D-6E8A-4147-A177-3AD203B41FA5}">
                      <a16:colId xmlns="" xmlns:a16="http://schemas.microsoft.com/office/drawing/2014/main" val="20005"/>
                    </a:ext>
                  </a:extLst>
                </a:gridCol>
                <a:gridCol w="328863">
                  <a:extLst>
                    <a:ext uri="{9D8B030D-6E8A-4147-A177-3AD203B41FA5}">
                      <a16:colId xmlns="" xmlns:a16="http://schemas.microsoft.com/office/drawing/2014/main" val="20006"/>
                    </a:ext>
                  </a:extLst>
                </a:gridCol>
                <a:gridCol w="657726">
                  <a:extLst>
                    <a:ext uri="{9D8B030D-6E8A-4147-A177-3AD203B41FA5}">
                      <a16:colId xmlns="" xmlns:a16="http://schemas.microsoft.com/office/drawing/2014/main" val="20007"/>
                    </a:ext>
                  </a:extLst>
                </a:gridCol>
                <a:gridCol w="689809">
                  <a:extLst>
                    <a:ext uri="{9D8B030D-6E8A-4147-A177-3AD203B41FA5}">
                      <a16:colId xmlns="" xmlns:a16="http://schemas.microsoft.com/office/drawing/2014/main" val="20008"/>
                    </a:ext>
                  </a:extLst>
                </a:gridCol>
              </a:tblGrid>
              <a:tr h="118712">
                <a:tc>
                  <a:txBody>
                    <a:bodyPr/>
                    <a:lstStyle/>
                    <a:p>
                      <a:r>
                        <a:rPr lang="en-US" sz="800" dirty="0" smtClean="0">
                          <a:solidFill>
                            <a:schemeClr val="accent6"/>
                          </a:solidFill>
                        </a:rPr>
                        <a:t>Active</a:t>
                      </a:r>
                      <a:endParaRPr lang="en-US" sz="800" dirty="0">
                        <a:solidFill>
                          <a:schemeClr val="accent6"/>
                        </a:solidFill>
                        <a:latin typeface="Calibri" panose="020F0502020204030204" pitchFamily="34" charset="0"/>
                      </a:endParaRPr>
                    </a:p>
                  </a:txBody>
                  <a:tcPr>
                    <a:noFill/>
                  </a:tcPr>
                </a:tc>
                <a:tc>
                  <a:txBody>
                    <a:bodyPr/>
                    <a:lstStyle/>
                    <a:p>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Group</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1</a:t>
                      </a:r>
                      <a:endParaRPr lang="en-US" sz="800" dirty="0">
                        <a:solidFill>
                          <a:schemeClr val="accent6"/>
                        </a:solidFill>
                        <a:latin typeface="Calibri" panose="020F0502020204030204" pitchFamily="34" charset="0"/>
                      </a:endParaRPr>
                    </a:p>
                  </a:txBody>
                  <a:tcPr>
                    <a:noFill/>
                  </a:tcPr>
                </a:tc>
                <a:tc>
                  <a:txBody>
                    <a:bodyPr/>
                    <a:lstStyle/>
                    <a:p>
                      <a:pPr algn="ctr"/>
                      <a:r>
                        <a:rPr lang="en-US" sz="800" dirty="0" smtClean="0">
                          <a:solidFill>
                            <a:schemeClr val="accent6"/>
                          </a:solidFill>
                          <a:latin typeface="Calibri" panose="020F0502020204030204" pitchFamily="34" charset="0"/>
                        </a:rPr>
                        <a:t>456</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Generic</a:t>
                      </a:r>
                      <a:r>
                        <a:rPr lang="en-US" sz="800" baseline="0" dirty="0" smtClean="0">
                          <a:solidFill>
                            <a:schemeClr val="accent6"/>
                          </a:solidFill>
                          <a:latin typeface="Calibri" panose="020F0502020204030204" pitchFamily="34" charset="0"/>
                        </a:rPr>
                        <a:t> Hospital</a:t>
                      </a:r>
                      <a:endParaRPr lang="en-US" sz="800" dirty="0">
                        <a:solidFill>
                          <a:schemeClr val="accent6"/>
                        </a:solidFill>
                        <a:latin typeface="Calibri" panose="020F0502020204030204" pitchFamily="34" charset="0"/>
                      </a:endParaRPr>
                    </a:p>
                  </a:txBody>
                  <a:tcPr>
                    <a:noFill/>
                  </a:tcPr>
                </a:tc>
                <a:tc>
                  <a:txBody>
                    <a:bodyPr/>
                    <a:lstStyle/>
                    <a:p>
                      <a:pPr algn="l"/>
                      <a:r>
                        <a:rPr lang="en-US" sz="800" dirty="0" smtClean="0">
                          <a:solidFill>
                            <a:schemeClr val="accent6"/>
                          </a:solidFill>
                          <a:latin typeface="Calibri" panose="020F0502020204030204" pitchFamily="34" charset="0"/>
                        </a:rPr>
                        <a:t>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Emergency</a:t>
                      </a:r>
                      <a:endParaRPr lang="en-US" sz="800" dirty="0">
                        <a:solidFill>
                          <a:schemeClr val="accent6"/>
                        </a:solidFill>
                        <a:latin typeface="Calibri" panose="020F0502020204030204" pitchFamily="34" charset="0"/>
                      </a:endParaRPr>
                    </a:p>
                  </a:txBody>
                  <a:tcPr>
                    <a:noFill/>
                  </a:tcPr>
                </a:tc>
                <a:tc>
                  <a:txBody>
                    <a:bodyPr/>
                    <a:lstStyle/>
                    <a:p>
                      <a:r>
                        <a:rPr lang="en-US" sz="800" dirty="0" smtClean="0">
                          <a:solidFill>
                            <a:schemeClr val="accent6"/>
                          </a:solidFill>
                          <a:latin typeface="Calibri" panose="020F0502020204030204" pitchFamily="34" charset="0"/>
                        </a:rPr>
                        <a:t>Onboarding</a:t>
                      </a:r>
                      <a:endParaRPr lang="en-US" sz="800" dirty="0">
                        <a:solidFill>
                          <a:schemeClr val="accent6"/>
                        </a:solidFill>
                        <a:latin typeface="Calibri" panose="020F0502020204030204" pitchFamily="34" charset="0"/>
                      </a:endParaRPr>
                    </a:p>
                  </a:txBody>
                  <a:tcPr>
                    <a:noFill/>
                  </a:tcPr>
                </a:tc>
                <a:extLst>
                  <a:ext uri="{0D108BD9-81ED-4DB2-BD59-A6C34878D82A}">
                    <a16:rowId xmlns="" xmlns:a16="http://schemas.microsoft.com/office/drawing/2014/main" val="10000"/>
                  </a:ext>
                </a:extLst>
              </a:tr>
              <a:tr h="159591">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1"/>
                  </a:ext>
                </a:extLst>
              </a:tr>
              <a:tr h="161825">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pPr algn="ctr"/>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tc>
                  <a:txBody>
                    <a:bodyPr/>
                    <a:lstStyle/>
                    <a:p>
                      <a:endParaRPr lang="en-US" sz="800" dirty="0">
                        <a:solidFill>
                          <a:schemeClr val="accent6"/>
                        </a:solidFill>
                        <a:latin typeface="Calibri" panose="020F0502020204030204" pitchFamily="34" charset="0"/>
                      </a:endParaRPr>
                    </a:p>
                  </a:txBody>
                  <a:tcPr/>
                </a:tc>
                <a:extLst>
                  <a:ext uri="{0D108BD9-81ED-4DB2-BD59-A6C34878D82A}">
                    <a16:rowId xmlns="" xmlns:a16="http://schemas.microsoft.com/office/drawing/2014/main" val="10002"/>
                  </a:ext>
                </a:extLst>
              </a:tr>
            </a:tbl>
          </a:graphicData>
        </a:graphic>
      </p:graphicFrame>
      <p:sp>
        <p:nvSpPr>
          <p:cNvPr id="10" name="Oval 9"/>
          <p:cNvSpPr/>
          <p:nvPr/>
        </p:nvSpPr>
        <p:spPr>
          <a:xfrm>
            <a:off x="1969012" y="2767056"/>
            <a:ext cx="646967" cy="1673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621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97972" y="1430383"/>
            <a:ext cx="8915400" cy="523220"/>
          </a:xfrm>
          <a:prstGeom prst="rect">
            <a:avLst/>
          </a:prstGeom>
          <a:noFill/>
        </p:spPr>
        <p:txBody>
          <a:bodyPr wrap="square" rtlCol="0">
            <a:spAutoFit/>
          </a:bodyPr>
          <a:lstStyle/>
          <a:p>
            <a:pPr algn="ctr"/>
            <a:r>
              <a:rPr lang="en-US" sz="2800" b="1" dirty="0" smtClean="0">
                <a:solidFill>
                  <a:srgbClr val="000000"/>
                </a:solidFill>
                <a:latin typeface="Calibri" panose="020F0502020204030204" pitchFamily="34" charset="0"/>
              </a:rPr>
              <a:t>Questions?</a:t>
            </a:r>
            <a:endParaRPr lang="en-US" sz="2800" b="1"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2788728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Facility Administration Tool</a:t>
            </a:r>
            <a:endParaRPr lang="en-US" dirty="0"/>
          </a:p>
        </p:txBody>
      </p:sp>
    </p:spTree>
    <p:extLst>
      <p:ext uri="{BB962C8B-B14F-4D97-AF65-F5344CB8AC3E}">
        <p14:creationId xmlns:p14="http://schemas.microsoft.com/office/powerpoint/2010/main" val="13360760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Facility Administration Tool</a:t>
            </a:r>
            <a:endParaRPr lang="en-US" dirty="0"/>
          </a:p>
        </p:txBody>
      </p:sp>
      <p:sp>
        <p:nvSpPr>
          <p:cNvPr id="3" name="Content Placeholder 2"/>
          <p:cNvSpPr>
            <a:spLocks noGrp="1"/>
          </p:cNvSpPr>
          <p:nvPr>
            <p:ph type="body" sz="quarter" idx="10"/>
          </p:nvPr>
        </p:nvSpPr>
        <p:spPr>
          <a:xfrm>
            <a:off x="457200" y="1158875"/>
            <a:ext cx="8229600" cy="3341688"/>
          </a:xfrm>
        </p:spPr>
        <p:txBody>
          <a:bodyPr>
            <a:noAutofit/>
          </a:bodyPr>
          <a:lstStyle/>
          <a:p>
            <a:pPr>
              <a:spcAft>
                <a:spcPts val="900"/>
              </a:spcAft>
            </a:pPr>
            <a:r>
              <a:rPr lang="en-US" sz="2400" dirty="0" smtClean="0"/>
              <a:t>User interface that will replace Excel spreadsheet update process</a:t>
            </a:r>
            <a:endParaRPr lang="en-US" sz="2400" dirty="0"/>
          </a:p>
          <a:p>
            <a:pPr>
              <a:spcAft>
                <a:spcPts val="900"/>
              </a:spcAft>
            </a:pPr>
            <a:r>
              <a:rPr lang="en-US" sz="2400" dirty="0" smtClean="0"/>
              <a:t>Support provided through Access &amp; Management Center, allowing sites </a:t>
            </a:r>
            <a:r>
              <a:rPr lang="en-US" sz="2400" dirty="0"/>
              <a:t>to view, </a:t>
            </a:r>
            <a:r>
              <a:rPr lang="en-US" sz="2400" dirty="0" smtClean="0"/>
              <a:t>add, </a:t>
            </a:r>
            <a:r>
              <a:rPr lang="en-US" sz="2400" dirty="0"/>
              <a:t>and </a:t>
            </a:r>
            <a:r>
              <a:rPr lang="en-US" sz="2400" dirty="0" smtClean="0"/>
              <a:t>edit facility information</a:t>
            </a:r>
            <a:endParaRPr lang="en-US" sz="2400" dirty="0"/>
          </a:p>
          <a:p>
            <a:pPr>
              <a:spcAft>
                <a:spcPts val="900"/>
              </a:spcAft>
            </a:pPr>
            <a:r>
              <a:rPr lang="en-US" sz="2400" dirty="0"/>
              <a:t>System automatically </a:t>
            </a:r>
            <a:r>
              <a:rPr lang="en-US" sz="2400" dirty="0" smtClean="0"/>
              <a:t>updates server tables </a:t>
            </a:r>
            <a:r>
              <a:rPr lang="en-US" sz="2400" dirty="0"/>
              <a:t>as appropriate based on defined business </a:t>
            </a:r>
            <a:r>
              <a:rPr lang="en-US" sz="2400" dirty="0" smtClean="0"/>
              <a:t>rules</a:t>
            </a:r>
            <a:endParaRPr lang="en-US" sz="2400" dirty="0"/>
          </a:p>
          <a:p>
            <a:pPr>
              <a:spcAft>
                <a:spcPts val="900"/>
              </a:spcAft>
            </a:pPr>
            <a:r>
              <a:rPr lang="en-US" sz="2400" dirty="0" smtClean="0"/>
              <a:t>Visible only to site </a:t>
            </a:r>
            <a:r>
              <a:rPr lang="en-US" sz="2400" dirty="0"/>
              <a:t>a</a:t>
            </a:r>
            <a:r>
              <a:rPr lang="en-US" sz="2400" dirty="0" smtClean="0"/>
              <a:t>dministrators and super </a:t>
            </a:r>
            <a:r>
              <a:rPr lang="en-US" sz="2400" dirty="0"/>
              <a:t>a</a:t>
            </a:r>
            <a:r>
              <a:rPr lang="en-US" sz="2400" dirty="0" smtClean="0"/>
              <a:t>dministrators</a:t>
            </a:r>
          </a:p>
        </p:txBody>
      </p:sp>
    </p:spTree>
    <p:extLst>
      <p:ext uri="{BB962C8B-B14F-4D97-AF65-F5344CB8AC3E}">
        <p14:creationId xmlns:p14="http://schemas.microsoft.com/office/powerpoint/2010/main" val="28222649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3574" y="-25473"/>
            <a:ext cx="6196575" cy="5112174"/>
          </a:xfrm>
          <a:prstGeom prst="rect">
            <a:avLst/>
          </a:prstGeom>
        </p:spPr>
      </p:pic>
    </p:spTree>
    <p:extLst>
      <p:ext uri="{BB962C8B-B14F-4D97-AF65-F5344CB8AC3E}">
        <p14:creationId xmlns:p14="http://schemas.microsoft.com/office/powerpoint/2010/main" val="20226568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B201C271B1644FB8B37637FE37CDE3" ma:contentTypeVersion="4" ma:contentTypeDescription="Create a new document." ma:contentTypeScope="" ma:versionID="874472b6783b96f2fedb656d40860c3f">
  <xsd:schema xmlns:xsd="http://www.w3.org/2001/XMLSchema" xmlns:xs="http://www.w3.org/2001/XMLSchema" xmlns:p="http://schemas.microsoft.com/office/2006/metadata/properties" xmlns:ns1="http://schemas.microsoft.com/sharepoint/v3" xmlns:ns2="61e0aa89-821a-4b43-b623-2509ea82b111" xmlns:ns3="dda17eb9-897f-4e2c-97b1-3f17063f28ad" xmlns:ns4="http://schemas.microsoft.com/sharepoint/v4" targetNamespace="http://schemas.microsoft.com/office/2006/metadata/properties" ma:root="true" ma:fieldsID="a49f30623faabec2dfb0266680da167b" ns1:_="" ns2:_="" ns3:_="" ns4:_="">
    <xsd:import namespace="http://schemas.microsoft.com/sharepoint/v3"/>
    <xsd:import namespace="61e0aa89-821a-4b43-b623-2509ea82b111"/>
    <xsd:import namespace="dda17eb9-897f-4e2c-97b1-3f17063f28a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4:IconOverla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a17eb9-897f-4e2c-97b1-3f17063f28ad"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restriction base="dms:Choice">
          <xsd:enumeration value="Speeches/Testimony"/>
          <xsd:enumeration value="Talking Points"/>
          <xsd:enumeration value="Org Charts"/>
          <xsd:enumeration value="DHIS PowerPoint Templates"/>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Category xmlns="dda17eb9-897f-4e2c-97b1-3f17063f28ad">DHIS PowerPoint Templates</Category>
    <PublishingExpirationDate xmlns="http://schemas.microsoft.com/sharepoint/v3" xsi:nil="true"/>
    <PublishingStartDate xmlns="http://schemas.microsoft.com/sharepoint/v3" xsi:nil="true"/>
    <_dlc_DocId xmlns="61e0aa89-821a-4b43-b623-2509ea82b111">7DAU5SSH7P55-393-339</_dlc_DocId>
    <_dlc_DocIdUrl xmlns="61e0aa89-821a-4b43-b623-2509ea82b111">
      <Url>https://esp.cdc.gov/sites/csels/DHIS/_layouts/15/DocIdRedir.aspx?ID=7DAU5SSH7P55-393-339</Url>
      <Description>7DAU5SSH7P55-393-339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DC9A3-A511-4FA2-B811-6DD784833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0aa89-821a-4b43-b623-2509ea82b111"/>
    <ds:schemaRef ds:uri="dda17eb9-897f-4e2c-97b1-3f17063f28a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4D6B8D-3B80-4A54-861E-9091C5D3473E}">
  <ds:schemaRefs>
    <ds:schemaRef ds:uri="http://schemas.microsoft.com/sharepoint/v3"/>
    <ds:schemaRef ds:uri="http://purl.org/dc/terms/"/>
    <ds:schemaRef ds:uri="http://schemas.microsoft.com/office/2006/documentManagement/types"/>
    <ds:schemaRef ds:uri="61e0aa89-821a-4b43-b623-2509ea82b111"/>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schemas.microsoft.com/sharepoint/v4"/>
    <ds:schemaRef ds:uri="dda17eb9-897f-4e2c-97b1-3f17063f28ad"/>
    <ds:schemaRef ds:uri="http://www.w3.org/XML/1998/namespace"/>
    <ds:schemaRef ds:uri="http://purl.org/dc/dcmitype/"/>
  </ds:schemaRefs>
</ds:datastoreItem>
</file>

<file path=customXml/itemProps3.xml><?xml version="1.0" encoding="utf-8"?>
<ds:datastoreItem xmlns:ds="http://schemas.openxmlformats.org/officeDocument/2006/customXml" ds:itemID="{E3F5E29E-5D42-422F-8EF5-B002F88495EA}">
  <ds:schemaRefs>
    <ds:schemaRef ds:uri="http://schemas.microsoft.com/sharepoint/events"/>
  </ds:schemaRefs>
</ds:datastoreItem>
</file>

<file path=customXml/itemProps4.xml><?xml version="1.0" encoding="utf-8"?>
<ds:datastoreItem xmlns:ds="http://schemas.openxmlformats.org/officeDocument/2006/customXml" ds:itemID="{DA20F899-1195-42F0-BE0D-F2F165637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4636</TotalTime>
  <Words>2431</Words>
  <Application>Microsoft Office PowerPoint</Application>
  <PresentationFormat>On-screen Show (16:9)</PresentationFormat>
  <Paragraphs>668</Paragraphs>
  <Slides>64</Slides>
  <Notes>56</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Courier New</vt:lpstr>
      <vt:lpstr>Calibri</vt:lpstr>
      <vt:lpstr>Arial</vt:lpstr>
      <vt:lpstr>Arial Narrow</vt:lpstr>
      <vt:lpstr>Myriad Web Pro</vt:lpstr>
      <vt:lpstr>Wingdings</vt:lpstr>
      <vt:lpstr>NCEH_ATSDR_combined</vt:lpstr>
      <vt:lpstr>1_NCEH_ATSDR_combined</vt:lpstr>
      <vt:lpstr>PowerPoint Presentation</vt:lpstr>
      <vt:lpstr>Agenda</vt:lpstr>
      <vt:lpstr>Purpose </vt:lpstr>
      <vt:lpstr>Overview</vt:lpstr>
      <vt:lpstr>Terminology</vt:lpstr>
      <vt:lpstr>Current MFT Update Process</vt:lpstr>
      <vt:lpstr>Facility Administration Tool</vt:lpstr>
      <vt:lpstr>Facility Administration Tool</vt:lpstr>
      <vt:lpstr>PowerPoint Presentation</vt:lpstr>
      <vt:lpstr>PowerPoint Presentation</vt:lpstr>
      <vt:lpstr>PowerPoint Presentation</vt:lpstr>
      <vt:lpstr>PowerPoint Presentation</vt:lpstr>
      <vt:lpstr>What Fields are Required?</vt:lpstr>
      <vt:lpstr>Example: Add a Primary Facility</vt:lpstr>
      <vt:lpstr>PowerPoint Presentation</vt:lpstr>
      <vt:lpstr>PowerPoint Presentation</vt:lpstr>
      <vt:lpstr>PowerPoint Presentation</vt:lpstr>
      <vt:lpstr>PowerPoint Presentation</vt:lpstr>
      <vt:lpstr>A Note About Standardizing Vendor Names</vt:lpstr>
      <vt:lpstr>PowerPoint Presentation</vt:lpstr>
      <vt:lpstr>Error Checking</vt:lpstr>
      <vt:lpstr>PowerPoint Presentation</vt:lpstr>
      <vt:lpstr>Review Key Fields for Data Processing</vt:lpstr>
      <vt:lpstr>Review Key Fields for Data Processing</vt:lpstr>
      <vt:lpstr>Example: Add a Primary Facility</vt:lpstr>
      <vt:lpstr>Example: Add a Primary Facility</vt:lpstr>
      <vt:lpstr>Review Key Fields for Data Processing</vt:lpstr>
      <vt:lpstr>Review Key Fields for Data Processing</vt:lpstr>
      <vt:lpstr>Example 2: Update FacilityID_UUID</vt:lpstr>
      <vt:lpstr>PowerPoint Presentation</vt:lpstr>
      <vt:lpstr>PowerPoint Presentation</vt:lpstr>
      <vt:lpstr>PowerPoint Presentation</vt:lpstr>
      <vt:lpstr>PowerPoint Presentation</vt:lpstr>
      <vt:lpstr>PowerPoint Presentation</vt:lpstr>
      <vt:lpstr>Example 2: Updating FacilityID_UUID</vt:lpstr>
      <vt:lpstr>Example 2: Updating FacilityID_UUID</vt:lpstr>
      <vt:lpstr>PowerPoint Presentation</vt:lpstr>
      <vt:lpstr>Example 3: Add a Non-Primary Facility</vt:lpstr>
      <vt:lpstr>PowerPoint Presentation</vt:lpstr>
      <vt:lpstr>PowerPoint Presentation</vt:lpstr>
      <vt:lpstr>PowerPoint Presentation</vt:lpstr>
      <vt:lpstr>PowerPoint Presentation</vt:lpstr>
      <vt:lpstr>PowerPoint Presentation</vt:lpstr>
      <vt:lpstr>PowerPoint Presentation</vt:lpstr>
      <vt:lpstr>Example 3: Adding Non-Primary Facility</vt:lpstr>
      <vt:lpstr>Example 3: Adding Non-Primary Facility</vt:lpstr>
      <vt:lpstr>MFT Approvals</vt:lpstr>
      <vt:lpstr>Approval</vt:lpstr>
      <vt:lpstr>PowerPoint Presentation</vt:lpstr>
      <vt:lpstr>PowerPoint Presentation</vt:lpstr>
      <vt:lpstr>MFT Approvals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Linville, Millie</cp:lastModifiedBy>
  <cp:revision>367</cp:revision>
  <dcterms:created xsi:type="dcterms:W3CDTF">2011-03-17T17:43:16Z</dcterms:created>
  <dcterms:modified xsi:type="dcterms:W3CDTF">2017-05-18T17:12:09Z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0x010100C5B201C271B1644FB8B37637FE37CDE3</vt:lpwstr>
  </property>
  <property fmtid="{D5CDD505-2E9C-101B-9397-08002B2CF9AE}" pid="4" name="_dlc_DocIdItemGuid">
    <vt:lpwstr>7d52496e-e53c-41aa-a11e-64ff6a0041ac</vt:lpwstr>
  </property>
</Properties>
</file>