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94" r:id="rId2"/>
    <p:sldId id="257" r:id="rId3"/>
    <p:sldId id="258" r:id="rId4"/>
    <p:sldId id="292" r:id="rId5"/>
    <p:sldId id="293" r:id="rId6"/>
    <p:sldId id="297" r:id="rId7"/>
    <p:sldId id="290" r:id="rId8"/>
    <p:sldId id="271" r:id="rId9"/>
    <p:sldId id="286" r:id="rId10"/>
    <p:sldId id="289" r:id="rId11"/>
    <p:sldId id="291" r:id="rId12"/>
    <p:sldId id="296" r:id="rId13"/>
    <p:sldId id="266" r:id="rId14"/>
    <p:sldId id="264" r:id="rId15"/>
    <p:sldId id="295"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78103" autoAdjust="0"/>
  </p:normalViewPr>
  <p:slideViewPr>
    <p:cSldViewPr>
      <p:cViewPr varScale="1">
        <p:scale>
          <a:sx n="74" d="100"/>
          <a:sy n="74" d="100"/>
        </p:scale>
        <p:origin x="1464" y="16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1" rIns="93161" bIns="46581"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1" tIns="46581" rIns="93161" bIns="46581" rtlCol="0"/>
          <a:lstStyle>
            <a:lvl1pPr algn="r">
              <a:defRPr sz="1200"/>
            </a:lvl1pPr>
          </a:lstStyle>
          <a:p>
            <a:fld id="{C7510CDD-4422-430E-A673-738FEE3CAD46}" type="datetimeFigureOut">
              <a:rPr lang="en-US" smtClean="0"/>
              <a:t>4/24/18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1" rIns="93161"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1" tIns="46581" rIns="93161"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1" tIns="46581" rIns="93161"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1" tIns="46581" rIns="93161" bIns="46581" rtlCol="0" anchor="b"/>
          <a:lstStyle>
            <a:lvl1pPr algn="r">
              <a:defRPr sz="1200"/>
            </a:lvl1pPr>
          </a:lstStyle>
          <a:p>
            <a:fld id="{5E4312A6-5768-4BAF-A035-789BE6735713}" type="slidenum">
              <a:rPr lang="en-US" smtClean="0"/>
              <a:t>‹#›</a:t>
            </a:fld>
            <a:endParaRPr lang="en-US"/>
          </a:p>
        </p:txBody>
      </p:sp>
    </p:spTree>
    <p:extLst>
      <p:ext uri="{BB962C8B-B14F-4D97-AF65-F5344CB8AC3E}">
        <p14:creationId xmlns:p14="http://schemas.microsoft.com/office/powerpoint/2010/main" val="3238885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E4312A6-5768-4BAF-A035-789BE6735713}" type="slidenum">
              <a:rPr lang="en-US" smtClean="0"/>
              <a:t>1</a:t>
            </a:fld>
            <a:endParaRPr lang="en-US"/>
          </a:p>
        </p:txBody>
      </p:sp>
    </p:spTree>
    <p:extLst>
      <p:ext uri="{BB962C8B-B14F-4D97-AF65-F5344CB8AC3E}">
        <p14:creationId xmlns:p14="http://schemas.microsoft.com/office/powerpoint/2010/main" val="1930371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312A6-5768-4BAF-A035-789BE6735713}" type="slidenum">
              <a:rPr lang="en-US" smtClean="0"/>
              <a:t>10</a:t>
            </a:fld>
            <a:endParaRPr lang="en-US"/>
          </a:p>
        </p:txBody>
      </p:sp>
    </p:spTree>
    <p:extLst>
      <p:ext uri="{BB962C8B-B14F-4D97-AF65-F5344CB8AC3E}">
        <p14:creationId xmlns:p14="http://schemas.microsoft.com/office/powerpoint/2010/main" val="260495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312A6-5768-4BAF-A035-789BE6735713}" type="slidenum">
              <a:rPr lang="en-US" smtClean="0"/>
              <a:t>11</a:t>
            </a:fld>
            <a:endParaRPr lang="en-US"/>
          </a:p>
        </p:txBody>
      </p:sp>
    </p:spTree>
    <p:extLst>
      <p:ext uri="{BB962C8B-B14F-4D97-AF65-F5344CB8AC3E}">
        <p14:creationId xmlns:p14="http://schemas.microsoft.com/office/powerpoint/2010/main" val="2353068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312A6-5768-4BAF-A035-789BE6735713}" type="slidenum">
              <a:rPr lang="en-US" smtClean="0"/>
              <a:t>12</a:t>
            </a:fld>
            <a:endParaRPr lang="en-US"/>
          </a:p>
        </p:txBody>
      </p:sp>
    </p:spTree>
    <p:extLst>
      <p:ext uri="{BB962C8B-B14F-4D97-AF65-F5344CB8AC3E}">
        <p14:creationId xmlns:p14="http://schemas.microsoft.com/office/powerpoint/2010/main" val="331962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312A6-5768-4BAF-A035-789BE6735713}" type="slidenum">
              <a:rPr lang="en-US" smtClean="0"/>
              <a:t>13</a:t>
            </a:fld>
            <a:endParaRPr lang="en-US"/>
          </a:p>
        </p:txBody>
      </p:sp>
    </p:spTree>
    <p:extLst>
      <p:ext uri="{BB962C8B-B14F-4D97-AF65-F5344CB8AC3E}">
        <p14:creationId xmlns:p14="http://schemas.microsoft.com/office/powerpoint/2010/main" val="361616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312A6-5768-4BAF-A035-789BE6735713}" type="slidenum">
              <a:rPr lang="en-US" smtClean="0"/>
              <a:t>14</a:t>
            </a:fld>
            <a:endParaRPr lang="en-US"/>
          </a:p>
        </p:txBody>
      </p:sp>
    </p:spTree>
    <p:extLst>
      <p:ext uri="{BB962C8B-B14F-4D97-AF65-F5344CB8AC3E}">
        <p14:creationId xmlns:p14="http://schemas.microsoft.com/office/powerpoint/2010/main" val="3952643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312A6-5768-4BAF-A035-789BE6735713}" type="slidenum">
              <a:rPr lang="en-US" smtClean="0"/>
              <a:t>15</a:t>
            </a:fld>
            <a:endParaRPr lang="en-US"/>
          </a:p>
        </p:txBody>
      </p:sp>
    </p:spTree>
    <p:extLst>
      <p:ext uri="{BB962C8B-B14F-4D97-AF65-F5344CB8AC3E}">
        <p14:creationId xmlns:p14="http://schemas.microsoft.com/office/powerpoint/2010/main" val="179455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background material on anthrax disease progression, surveillance methods, and intervention options are included in the supplementary slides at the end of this presentation.</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overview and demonstration will not delve into calculations in the interest of time</a:t>
            </a:r>
            <a:r>
              <a:rPr lang="en-US" sz="1400" baseline="0" dirty="0"/>
              <a:t> although I’m happy to take questions related to this topic after the presentation.</a:t>
            </a:r>
            <a:r>
              <a:rPr lang="en-US" sz="1400" dirty="0"/>
              <a:t> I would also like to point out that detailed</a:t>
            </a:r>
            <a:r>
              <a:rPr lang="en-US" sz="1400" baseline="0" dirty="0"/>
              <a:t> information on the calculations</a:t>
            </a:r>
            <a:r>
              <a:rPr lang="en-US" sz="1400" dirty="0"/>
              <a:t> can be found</a:t>
            </a:r>
            <a:r>
              <a:rPr lang="en-US" sz="1400" baseline="0" dirty="0"/>
              <a:t> </a:t>
            </a:r>
            <a:r>
              <a:rPr lang="en-US" sz="1400" dirty="0"/>
              <a:t>in the free and publicly accessible manuscript published in CDC’s Emerging Infectious Diseases Journal</a:t>
            </a:r>
            <a:r>
              <a:rPr lang="en-US" sz="1400" baseline="0" dirty="0"/>
              <a:t> to which a link was provided in the webinar invitation.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endParaRPr lang="en-US" sz="1400" dirty="0"/>
          </a:p>
        </p:txBody>
      </p:sp>
      <p:sp>
        <p:nvSpPr>
          <p:cNvPr id="4" name="Slide Number Placeholder 3"/>
          <p:cNvSpPr>
            <a:spLocks noGrp="1"/>
          </p:cNvSpPr>
          <p:nvPr>
            <p:ph type="sldNum" sz="quarter" idx="10"/>
          </p:nvPr>
        </p:nvSpPr>
        <p:spPr/>
        <p:txBody>
          <a:bodyPr/>
          <a:lstStyle/>
          <a:p>
            <a:fld id="{5E4312A6-5768-4BAF-A035-789BE6735713}" type="slidenum">
              <a:rPr lang="en-US" smtClean="0"/>
              <a:t>2</a:t>
            </a:fld>
            <a:endParaRPr lang="en-US"/>
          </a:p>
        </p:txBody>
      </p:sp>
    </p:spTree>
    <p:extLst>
      <p:ext uri="{BB962C8B-B14F-4D97-AF65-F5344CB8AC3E}">
        <p14:creationId xmlns:p14="http://schemas.microsoft.com/office/powerpoint/2010/main" val="3878806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312A6-5768-4BAF-A035-789BE6735713}" type="slidenum">
              <a:rPr lang="en-US" smtClean="0"/>
              <a:t>3</a:t>
            </a:fld>
            <a:endParaRPr lang="en-US"/>
          </a:p>
        </p:txBody>
      </p:sp>
    </p:spTree>
    <p:extLst>
      <p:ext uri="{BB962C8B-B14F-4D97-AF65-F5344CB8AC3E}">
        <p14:creationId xmlns:p14="http://schemas.microsoft.com/office/powerpoint/2010/main" val="282654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Plume models calculate the number of exposed persons by estimating the geographic spread of the spores which cause anthrax disease.</a:t>
            </a:r>
          </a:p>
        </p:txBody>
      </p:sp>
      <p:sp>
        <p:nvSpPr>
          <p:cNvPr id="4" name="Slide Number Placeholder 3"/>
          <p:cNvSpPr>
            <a:spLocks noGrp="1"/>
          </p:cNvSpPr>
          <p:nvPr>
            <p:ph type="sldNum" sz="quarter" idx="10"/>
          </p:nvPr>
        </p:nvSpPr>
        <p:spPr/>
        <p:txBody>
          <a:bodyPr/>
          <a:lstStyle/>
          <a:p>
            <a:fld id="{5E4312A6-5768-4BAF-A035-789BE6735713}" type="slidenum">
              <a:rPr lang="en-US" smtClean="0"/>
              <a:t>4</a:t>
            </a:fld>
            <a:endParaRPr lang="en-US"/>
          </a:p>
        </p:txBody>
      </p:sp>
    </p:spTree>
    <p:extLst>
      <p:ext uri="{BB962C8B-B14F-4D97-AF65-F5344CB8AC3E}">
        <p14:creationId xmlns:p14="http://schemas.microsoft.com/office/powerpoint/2010/main" val="409217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05" lvl="1"/>
            <a:r>
              <a:rPr lang="en-US" sz="1400" dirty="0"/>
              <a:t>Locally applicable: event scale and the antimicrobial prophylaxis campaign are appropriate for a jurisdiction’s size and capabilities</a:t>
            </a:r>
          </a:p>
          <a:p>
            <a:pPr marL="465805" lvl="1"/>
            <a:endParaRPr lang="en-US" sz="1400" dirty="0"/>
          </a:p>
          <a:p>
            <a:pPr marL="465805" lvl="1"/>
            <a:r>
              <a:rPr lang="en-US" sz="1400" dirty="0"/>
              <a:t>Best-available evidence: such as items like the incubation period, treatment-seeking behavior of ill and/or public’s response to health messaging</a:t>
            </a:r>
          </a:p>
          <a:p>
            <a:pPr marL="465805" lvl="1"/>
            <a:endParaRPr lang="en-US" sz="1400" dirty="0"/>
          </a:p>
          <a:p>
            <a:pPr marL="465805" lvl="1"/>
            <a:r>
              <a:rPr lang="en-US" sz="1400" dirty="0"/>
              <a:t>Nuanced in scale: permits evaluation of scenarios where treatment capacity is stressed but decisions can be made to increase healthcare system efficiencies </a:t>
            </a:r>
          </a:p>
          <a:p>
            <a:endParaRPr lang="en-US" dirty="0"/>
          </a:p>
        </p:txBody>
      </p:sp>
      <p:sp>
        <p:nvSpPr>
          <p:cNvPr id="4" name="Slide Number Placeholder 3"/>
          <p:cNvSpPr>
            <a:spLocks noGrp="1"/>
          </p:cNvSpPr>
          <p:nvPr>
            <p:ph type="sldNum" sz="quarter" idx="10"/>
          </p:nvPr>
        </p:nvSpPr>
        <p:spPr/>
        <p:txBody>
          <a:bodyPr/>
          <a:lstStyle/>
          <a:p>
            <a:fld id="{5E4312A6-5768-4BAF-A035-789BE6735713}" type="slidenum">
              <a:rPr lang="en-US" smtClean="0"/>
              <a:t>5</a:t>
            </a:fld>
            <a:endParaRPr lang="en-US"/>
          </a:p>
        </p:txBody>
      </p:sp>
    </p:spTree>
    <p:extLst>
      <p:ext uri="{BB962C8B-B14F-4D97-AF65-F5344CB8AC3E}">
        <p14:creationId xmlns:p14="http://schemas.microsoft.com/office/powerpoint/2010/main" val="369459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312A6-5768-4BAF-A035-789BE6735713}" type="slidenum">
              <a:rPr lang="en-US" smtClean="0"/>
              <a:t>6</a:t>
            </a:fld>
            <a:endParaRPr lang="en-US"/>
          </a:p>
        </p:txBody>
      </p:sp>
    </p:spTree>
    <p:extLst>
      <p:ext uri="{BB962C8B-B14F-4D97-AF65-F5344CB8AC3E}">
        <p14:creationId xmlns:p14="http://schemas.microsoft.com/office/powerpoint/2010/main" val="188605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EB6120-473B-4A46-88A6-E8A2C525D315}" type="slidenum">
              <a:rPr lang="en-US" smtClean="0"/>
              <a:t>7</a:t>
            </a:fld>
            <a:endParaRPr lang="en-US"/>
          </a:p>
        </p:txBody>
      </p:sp>
    </p:spTree>
    <p:extLst>
      <p:ext uri="{BB962C8B-B14F-4D97-AF65-F5344CB8AC3E}">
        <p14:creationId xmlns:p14="http://schemas.microsoft.com/office/powerpoint/2010/main" val="2628233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312A6-5768-4BAF-A035-789BE6735713}" type="slidenum">
              <a:rPr lang="en-US" smtClean="0"/>
              <a:t>8</a:t>
            </a:fld>
            <a:endParaRPr lang="en-US"/>
          </a:p>
        </p:txBody>
      </p:sp>
    </p:spTree>
    <p:extLst>
      <p:ext uri="{BB962C8B-B14F-4D97-AF65-F5344CB8AC3E}">
        <p14:creationId xmlns:p14="http://schemas.microsoft.com/office/powerpoint/2010/main" val="256436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4312A6-5768-4BAF-A035-789BE6735713}" type="slidenum">
              <a:rPr lang="en-US" smtClean="0"/>
              <a:t>9</a:t>
            </a:fld>
            <a:endParaRPr lang="en-US"/>
          </a:p>
        </p:txBody>
      </p:sp>
    </p:spTree>
    <p:extLst>
      <p:ext uri="{BB962C8B-B14F-4D97-AF65-F5344CB8AC3E}">
        <p14:creationId xmlns:p14="http://schemas.microsoft.com/office/powerpoint/2010/main" val="2359319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2" name="TextBox 1"/>
          <p:cNvSpPr txBox="1"/>
          <p:nvPr userDrawn="1"/>
        </p:nvSpPr>
        <p:spPr>
          <a:xfrm>
            <a:off x="2133600" y="6240706"/>
            <a:ext cx="4876800" cy="471924"/>
          </a:xfrm>
          <a:prstGeom prst="rect">
            <a:avLst/>
          </a:prstGeom>
          <a:noFill/>
        </p:spPr>
        <p:txBody>
          <a:bodyPr wrap="square" tIns="91440" rtlCol="0" anchor="ctr">
            <a:spAutoFit/>
          </a:bodyPr>
          <a:lstStyle/>
          <a:p>
            <a:pPr>
              <a:spcAft>
                <a:spcPts val="200"/>
              </a:spcAft>
            </a:pPr>
            <a:r>
              <a:rPr lang="en-US" sz="1000" dirty="0">
                <a:solidFill>
                  <a:schemeClr val="bg2">
                    <a:lumMod val="75000"/>
                  </a:schemeClr>
                </a:solidFill>
              </a:rPr>
              <a:t>National Center for Emerging and Zoonotic Infectious Diseases (NCEZID)</a:t>
            </a:r>
          </a:p>
          <a:p>
            <a:pPr>
              <a:spcAft>
                <a:spcPts val="200"/>
              </a:spcAft>
            </a:pPr>
            <a:r>
              <a:rPr lang="en-US" sz="1000" dirty="0">
                <a:solidFill>
                  <a:schemeClr val="bg2">
                    <a:lumMod val="75000"/>
                  </a:schemeClr>
                </a:solidFill>
              </a:rPr>
              <a:t>Division for Preparedness and Emerging Infections (DPEI)</a:t>
            </a:r>
          </a:p>
        </p:txBody>
      </p:sp>
    </p:spTree>
    <p:extLst>
      <p:ext uri="{BB962C8B-B14F-4D97-AF65-F5344CB8AC3E}">
        <p14:creationId xmlns:p14="http://schemas.microsoft.com/office/powerpoint/2010/main" val="207667480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normAutofit/>
          </a:bodyPr>
          <a:lstStyle>
            <a:lvl1pPr>
              <a:defRPr sz="4000"/>
            </a:lvl1pPr>
          </a:lstStyle>
          <a:p>
            <a:r>
              <a:rPr kumimoji="0" lang="en-US" dirty="0"/>
              <a:t>Click to edit Master title style</a:t>
            </a:r>
          </a:p>
        </p:txBody>
      </p:sp>
      <p:sp>
        <p:nvSpPr>
          <p:cNvPr id="3" name="Content Placeholder 2"/>
          <p:cNvSpPr>
            <a:spLocks noGrp="1"/>
          </p:cNvSpPr>
          <p:nvPr>
            <p:ph idx="1"/>
          </p:nvPr>
        </p:nvSpPr>
        <p:spPr>
          <a:xfrm>
            <a:off x="457200" y="1935480"/>
            <a:ext cx="8229600" cy="438912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4231AE-F63F-4EE0-ACEB-A76EA1CF2F45}" type="datetimeFigureOut">
              <a:rPr lang="en-US" smtClean="0"/>
              <a:t>4/24/18</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endParaRPr lang="en-US" dirty="0"/>
          </a:p>
        </p:txBody>
      </p:sp>
    </p:spTree>
    <p:extLst>
      <p:ext uri="{BB962C8B-B14F-4D97-AF65-F5344CB8AC3E}">
        <p14:creationId xmlns:p14="http://schemas.microsoft.com/office/powerpoint/2010/main" val="241315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extLst>
      <p:ext uri="{BB962C8B-B14F-4D97-AF65-F5344CB8AC3E}">
        <p14:creationId xmlns:p14="http://schemas.microsoft.com/office/powerpoint/2010/main" val="27767837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extLst>
      <p:ext uri="{BB962C8B-B14F-4D97-AF65-F5344CB8AC3E}">
        <p14:creationId xmlns:p14="http://schemas.microsoft.com/office/powerpoint/2010/main" val="41616633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518979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extLst>
      <p:ext uri="{BB962C8B-B14F-4D97-AF65-F5344CB8AC3E}">
        <p14:creationId xmlns:p14="http://schemas.microsoft.com/office/powerpoint/2010/main" val="8342744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706414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a:t>* Citations, references, and credits</a:t>
            </a:r>
          </a:p>
        </p:txBody>
      </p:sp>
    </p:spTree>
    <p:extLst>
      <p:ext uri="{BB962C8B-B14F-4D97-AF65-F5344CB8AC3E}">
        <p14:creationId xmlns:p14="http://schemas.microsoft.com/office/powerpoint/2010/main" val="9236668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2283150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TextBox 2"/>
          <p:cNvSpPr txBox="1"/>
          <p:nvPr userDrawn="1"/>
        </p:nvSpPr>
        <p:spPr>
          <a:xfrm>
            <a:off x="2133600" y="6240706"/>
            <a:ext cx="4876800" cy="471924"/>
          </a:xfrm>
          <a:prstGeom prst="rect">
            <a:avLst/>
          </a:prstGeom>
          <a:noFill/>
        </p:spPr>
        <p:txBody>
          <a:bodyPr wrap="square" tIns="91440" rtlCol="0" anchor="ctr">
            <a:spAutoFit/>
          </a:bodyPr>
          <a:lstStyle/>
          <a:p>
            <a:pPr>
              <a:spcAft>
                <a:spcPts val="200"/>
              </a:spcAft>
            </a:pPr>
            <a:r>
              <a:rPr lang="en-US" sz="1000" dirty="0">
                <a:solidFill>
                  <a:schemeClr val="bg2">
                    <a:lumMod val="75000"/>
                  </a:schemeClr>
                </a:solidFill>
              </a:rPr>
              <a:t>National Center for Emerging and Zoonotic Infectious Diseases (NCEZID)</a:t>
            </a:r>
          </a:p>
          <a:p>
            <a:pPr>
              <a:spcAft>
                <a:spcPts val="200"/>
              </a:spcAft>
            </a:pPr>
            <a:r>
              <a:rPr lang="en-US" sz="1000" dirty="0">
                <a:solidFill>
                  <a:schemeClr val="bg2">
                    <a:lumMod val="75000"/>
                  </a:schemeClr>
                </a:solidFill>
              </a:rPr>
              <a:t>Division for Preparedness and Emerging Infections (DPEI)</a:t>
            </a:r>
          </a:p>
        </p:txBody>
      </p:sp>
    </p:spTree>
    <p:extLst>
      <p:ext uri="{BB962C8B-B14F-4D97-AF65-F5344CB8AC3E}">
        <p14:creationId xmlns:p14="http://schemas.microsoft.com/office/powerpoint/2010/main" val="28354685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9401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3" r:id="rId10"/>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GRainisch@cdc.gov"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nc.cdc.gov/eid/article/23/1/15-1787_articl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676400"/>
          </a:xfrm>
        </p:spPr>
        <p:txBody>
          <a:bodyPr/>
          <a:lstStyle/>
          <a:p>
            <a:r>
              <a:rPr lang="en-US" dirty="0"/>
              <a:t>ANTHRAX ASSIST: </a:t>
            </a:r>
            <a:br>
              <a:rPr lang="en-US" dirty="0"/>
            </a:br>
            <a:r>
              <a:rPr lang="en-US" dirty="0"/>
              <a:t>Modeling Tool for Decision Support during Early Days of an Anthrax Event</a:t>
            </a:r>
          </a:p>
        </p:txBody>
      </p:sp>
      <p:sp>
        <p:nvSpPr>
          <p:cNvPr id="3" name="Subtitle 2"/>
          <p:cNvSpPr>
            <a:spLocks noGrp="1"/>
          </p:cNvSpPr>
          <p:nvPr>
            <p:ph type="subTitle" idx="1"/>
          </p:nvPr>
        </p:nvSpPr>
        <p:spPr>
          <a:xfrm>
            <a:off x="1371600" y="2735179"/>
            <a:ext cx="6400800" cy="457200"/>
          </a:xfrm>
        </p:spPr>
        <p:txBody>
          <a:bodyPr/>
          <a:lstStyle/>
          <a:p>
            <a:pPr>
              <a:lnSpc>
                <a:spcPct val="115000"/>
              </a:lnSpc>
              <a:spcBef>
                <a:spcPts val="0"/>
              </a:spcBef>
            </a:pPr>
            <a:r>
              <a:rPr lang="en-US" sz="2400" dirty="0"/>
              <a:t>ISDS Webinar,  April 24, 2018</a:t>
            </a:r>
          </a:p>
          <a:p>
            <a:endParaRPr lang="en-US" dirty="0"/>
          </a:p>
        </p:txBody>
      </p:sp>
      <p:sp>
        <p:nvSpPr>
          <p:cNvPr id="4" name="Text Placeholder 3"/>
          <p:cNvSpPr>
            <a:spLocks noGrp="1"/>
          </p:cNvSpPr>
          <p:nvPr>
            <p:ph type="body" sz="quarter" idx="10"/>
          </p:nvPr>
        </p:nvSpPr>
        <p:spPr>
          <a:xfrm>
            <a:off x="1371600" y="3886200"/>
            <a:ext cx="6400800" cy="1295400"/>
          </a:xfrm>
        </p:spPr>
        <p:txBody>
          <a:bodyPr/>
          <a:lstStyle/>
          <a:p>
            <a:r>
              <a:rPr lang="en-US" dirty="0"/>
              <a:t>Authors: Gabriel Rainisch</a:t>
            </a:r>
            <a:r>
              <a:rPr lang="en-US" baseline="30000" dirty="0"/>
              <a:t>1</a:t>
            </a:r>
            <a:r>
              <a:rPr lang="en-US" dirty="0"/>
              <a:t>, Nathaniel Hupert</a:t>
            </a:r>
            <a:r>
              <a:rPr lang="en-US" baseline="30000" dirty="0"/>
              <a:t>1, 2</a:t>
            </a:r>
            <a:r>
              <a:rPr lang="en-US" dirty="0"/>
              <a:t>, Martin Meltzer</a:t>
            </a:r>
            <a:r>
              <a:rPr lang="en-US" baseline="30000" dirty="0"/>
              <a:t>1</a:t>
            </a:r>
            <a:r>
              <a:rPr lang="en-US" dirty="0"/>
              <a:t> </a:t>
            </a:r>
          </a:p>
          <a:p>
            <a:r>
              <a:rPr lang="en-US" dirty="0"/>
              <a:t>Anthrax Advisors: Sean Shadomy</a:t>
            </a:r>
            <a:r>
              <a:rPr lang="en-US" baseline="30000" dirty="0"/>
              <a:t>3</a:t>
            </a:r>
            <a:r>
              <a:rPr lang="en-US" dirty="0"/>
              <a:t>, William Bower</a:t>
            </a:r>
            <a:r>
              <a:rPr lang="en-US" baseline="30000" dirty="0"/>
              <a:t>3</a:t>
            </a:r>
            <a:r>
              <a:rPr lang="en-US" dirty="0"/>
              <a:t> </a:t>
            </a:r>
          </a:p>
          <a:p>
            <a:endParaRPr lang="en-US" dirty="0"/>
          </a:p>
          <a:p>
            <a:r>
              <a:rPr lang="en-US" sz="1600" baseline="30000" dirty="0"/>
              <a:t>1</a:t>
            </a:r>
            <a:r>
              <a:rPr lang="en-US" sz="1600" dirty="0"/>
              <a:t>Health Economics Modeling Unit (HEMU), NCEZID, CDC</a:t>
            </a:r>
          </a:p>
          <a:p>
            <a:r>
              <a:rPr lang="en-US" sz="1600" baseline="30000" dirty="0"/>
              <a:t>2</a:t>
            </a:r>
            <a:r>
              <a:rPr lang="en-US" sz="1600" dirty="0"/>
              <a:t>Weill Medical College of Cornell University, NY, USA</a:t>
            </a:r>
          </a:p>
          <a:p>
            <a:r>
              <a:rPr lang="en-US" sz="1600" baseline="30000" dirty="0"/>
              <a:t>3</a:t>
            </a:r>
            <a:r>
              <a:rPr lang="en-US" sz="1600" dirty="0"/>
              <a:t>Bacterial Special Pathogens Branch (BSPB), NCEZID, CDC</a:t>
            </a:r>
          </a:p>
          <a:p>
            <a:endParaRPr lang="en-US" dirty="0"/>
          </a:p>
        </p:txBody>
      </p:sp>
    </p:spTree>
    <p:extLst>
      <p:ext uri="{BB962C8B-B14F-4D97-AF65-F5344CB8AC3E}">
        <p14:creationId xmlns:p14="http://schemas.microsoft.com/office/powerpoint/2010/main" val="23348429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7818"/>
            <a:ext cx="8229600" cy="990600"/>
          </a:xfrm>
        </p:spPr>
        <p:txBody>
          <a:bodyPr>
            <a:normAutofit/>
          </a:bodyPr>
          <a:lstStyle/>
          <a:p>
            <a:r>
              <a:rPr lang="en-US" sz="2800" b="1" dirty="0">
                <a:latin typeface="Calibri" pitchFamily="34" charset="0"/>
              </a:rPr>
              <a:t>Summary: What Anthrax Assist Does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324668"/>
              </p:ext>
            </p:extLst>
          </p:nvPr>
        </p:nvGraphicFramePr>
        <p:xfrm>
          <a:off x="1905000" y="1219200"/>
          <a:ext cx="5486400" cy="4641767"/>
        </p:xfrm>
        <a:graphic>
          <a:graphicData uri="http://schemas.openxmlformats.org/drawingml/2006/table">
            <a:tbl>
              <a:tblPr firstRow="1" bandRow="1">
                <a:tableStyleId>{2D5ABB26-0587-4C30-8999-92F81FD0307C}</a:tableStyleId>
              </a:tblPr>
              <a:tblGrid>
                <a:gridCol w="3886199">
                  <a:extLst>
                    <a:ext uri="{9D8B030D-6E8A-4147-A177-3AD203B41FA5}">
                      <a16:colId xmlns:a16="http://schemas.microsoft.com/office/drawing/2014/main" val="20000"/>
                    </a:ext>
                  </a:extLst>
                </a:gridCol>
                <a:gridCol w="1600201">
                  <a:extLst>
                    <a:ext uri="{9D8B030D-6E8A-4147-A177-3AD203B41FA5}">
                      <a16:colId xmlns:a16="http://schemas.microsoft.com/office/drawing/2014/main" val="20001"/>
                    </a:ext>
                  </a:extLst>
                </a:gridCol>
              </a:tblGrid>
              <a:tr h="500597">
                <a:tc>
                  <a:txBody>
                    <a:bodyPr/>
                    <a:lstStyle/>
                    <a:p>
                      <a:r>
                        <a:rPr lang="en-US" sz="2200" b="1" kern="1200" baseline="0" dirty="0">
                          <a:solidFill>
                            <a:schemeClr val="bg2"/>
                          </a:solidFill>
                          <a:latin typeface="Calibri" pitchFamily="34" charset="0"/>
                          <a:ea typeface="+mn-ea"/>
                          <a:cs typeface="+mn-cs"/>
                        </a:rPr>
                        <a:t>Provides Estimates of…</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kern="1200" baseline="0" dirty="0">
                          <a:solidFill>
                            <a:schemeClr val="bg2"/>
                          </a:solidFill>
                          <a:latin typeface="Calibri" pitchFamily="34" charset="0"/>
                          <a:ea typeface="+mn-ea"/>
                          <a:cs typeface="+mn-cs"/>
                        </a:rPr>
                        <a:t>Yes / No</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0130">
                <a:tc>
                  <a:txBody>
                    <a:bodyPr/>
                    <a:lstStyle/>
                    <a:p>
                      <a:pPr marL="0" algn="l" rtl="0" eaLnBrk="1" latinLnBrk="0" hangingPunct="1"/>
                      <a:r>
                        <a:rPr kumimoji="0" lang="en-US" kern="1200" dirty="0">
                          <a:solidFill>
                            <a:schemeClr val="tx1"/>
                          </a:solidFill>
                          <a:latin typeface="+mn-lt"/>
                          <a:ea typeface="+mn-ea"/>
                          <a:cs typeface="+mn-cs"/>
                        </a:rPr>
                        <a:t>Event size &amp; epidemic curve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endParaRPr kumimoji="0" lang="en-US"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0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r>
                        <a:rPr lang="en-US" baseline="0" dirty="0"/>
                        <a:t>ffects of antibiotics PEP campaign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endParaRPr kumimoji="0" lang="en-US"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0130">
                <a:tc>
                  <a:txBody>
                    <a:bodyPr/>
                    <a:lstStyle/>
                    <a:p>
                      <a:r>
                        <a:rPr lang="en-US" dirty="0"/>
                        <a:t>E</a:t>
                      </a:r>
                      <a:r>
                        <a:rPr lang="en-US" baseline="0" dirty="0"/>
                        <a:t>ffects of Public Messaging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endParaRPr kumimoji="0" lang="en-US"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0130">
                <a:tc>
                  <a:txBody>
                    <a:bodyPr/>
                    <a:lstStyle/>
                    <a:p>
                      <a:r>
                        <a:rPr lang="en-US" baseline="0" dirty="0"/>
                        <a:t>Cases’ Surge on Hospitals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0130">
                <a:tc>
                  <a:txBody>
                    <a:bodyPr/>
                    <a:lstStyle/>
                    <a:p>
                      <a:r>
                        <a:rPr lang="en-US" dirty="0"/>
                        <a:t>Hospital</a:t>
                      </a:r>
                      <a:r>
                        <a:rPr lang="en-US" baseline="0" dirty="0"/>
                        <a:t> </a:t>
                      </a:r>
                      <a:r>
                        <a:rPr lang="en-US" dirty="0"/>
                        <a:t>Treatment</a:t>
                      </a:r>
                      <a:r>
                        <a:rPr lang="en-US" baseline="0" dirty="0"/>
                        <a:t> Loads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0130">
                <a:tc>
                  <a:txBody>
                    <a:bodyPr/>
                    <a:lstStyle/>
                    <a:p>
                      <a:r>
                        <a:rPr lang="en-US" dirty="0"/>
                        <a:t>Hospital</a:t>
                      </a:r>
                      <a:r>
                        <a:rPr lang="en-US" baseline="0" dirty="0"/>
                        <a:t> </a:t>
                      </a:r>
                      <a:r>
                        <a:rPr lang="en-US" dirty="0"/>
                        <a:t>Treatment</a:t>
                      </a:r>
                      <a:r>
                        <a:rPr lang="en-US" baseline="0" dirty="0"/>
                        <a:t> </a:t>
                      </a:r>
                      <a:r>
                        <a:rPr lang="en-US" dirty="0"/>
                        <a:t>Outcomes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60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r>
                        <a:rPr lang="en-US" baseline="0" dirty="0"/>
                        <a:t>ffects of Vaccine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60130">
                <a:tc>
                  <a:txBody>
                    <a:bodyPr/>
                    <a:lstStyle/>
                    <a:p>
                      <a:pPr marL="0" algn="l" rtl="0" eaLnBrk="1" latinLnBrk="0" hangingPunct="1"/>
                      <a:r>
                        <a:rPr kumimoji="0" lang="en-US" kern="1200" dirty="0">
                          <a:solidFill>
                            <a:schemeClr val="tx1"/>
                          </a:solidFill>
                          <a:latin typeface="+mn-lt"/>
                          <a:ea typeface="+mn-ea"/>
                          <a:cs typeface="+mn-cs"/>
                        </a:rPr>
                        <a:t>Who was exposed &amp;</a:t>
                      </a:r>
                      <a:r>
                        <a:rPr kumimoji="0" lang="en-US" kern="1200" baseline="0" dirty="0">
                          <a:solidFill>
                            <a:schemeClr val="tx1"/>
                          </a:solidFill>
                          <a:latin typeface="+mn-lt"/>
                          <a:ea typeface="+mn-ea"/>
                          <a:cs typeface="+mn-cs"/>
                        </a:rPr>
                        <a:t> source</a:t>
                      </a:r>
                      <a:endParaRPr kumimoji="0" lang="en-US"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endParaRPr kumimoji="0" lang="en-US"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60130">
                <a:tc>
                  <a:txBody>
                    <a:bodyPr/>
                    <a:lstStyle/>
                    <a:p>
                      <a:r>
                        <a:rPr lang="en-US" dirty="0"/>
                        <a:t>Non-Cases’</a:t>
                      </a:r>
                      <a:r>
                        <a:rPr lang="en-US" baseline="0" dirty="0"/>
                        <a:t> </a:t>
                      </a:r>
                      <a:r>
                        <a:rPr lang="en-US" dirty="0"/>
                        <a:t>Surge on</a:t>
                      </a:r>
                      <a:r>
                        <a:rPr lang="en-US" baseline="0" dirty="0"/>
                        <a:t> Hospitals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32" name="Slide Number Placeholder 2"/>
          <p:cNvSpPr txBox="1">
            <a:spLocks/>
          </p:cNvSpPr>
          <p:nvPr/>
        </p:nvSpPr>
        <p:spPr>
          <a:xfrm>
            <a:off x="8572500" y="6492875"/>
            <a:ext cx="3810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400" dirty="0">
                <a:solidFill>
                  <a:srgbClr val="FFFFFF"/>
                </a:solidFill>
              </a:rPr>
              <a:t>11</a:t>
            </a:r>
          </a:p>
        </p:txBody>
      </p:sp>
      <p:grpSp>
        <p:nvGrpSpPr>
          <p:cNvPr id="5" name="Group 4"/>
          <p:cNvGrpSpPr/>
          <p:nvPr/>
        </p:nvGrpSpPr>
        <p:grpSpPr>
          <a:xfrm>
            <a:off x="6377794" y="1828800"/>
            <a:ext cx="327806" cy="3962400"/>
            <a:chOff x="6377794" y="1828800"/>
            <a:chExt cx="327806" cy="396240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8270" y="1828800"/>
              <a:ext cx="307330" cy="29176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8270" y="5510925"/>
              <a:ext cx="256200" cy="280275"/>
            </a:xfrm>
            <a:prstGeom prst="rect">
              <a:avLst/>
            </a:prstGeom>
            <a:noFill/>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981" y="3213438"/>
              <a:ext cx="307330" cy="29176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5055" y="4621777"/>
              <a:ext cx="256200" cy="280275"/>
            </a:xfrm>
            <a:prstGeom prst="rect">
              <a:avLst/>
            </a:prstGeom>
            <a:noFill/>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446" y="4127838"/>
              <a:ext cx="307330" cy="291762"/>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446" y="3670638"/>
              <a:ext cx="307330" cy="291762"/>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446" y="5062660"/>
              <a:ext cx="256200" cy="280275"/>
            </a:xfrm>
            <a:prstGeom prst="rect">
              <a:avLst/>
            </a:prstGeom>
            <a:noFill/>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259" y="2299038"/>
              <a:ext cx="307330" cy="291762"/>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7794" y="2756238"/>
              <a:ext cx="307330" cy="291762"/>
            </a:xfrm>
            <a:prstGeom prst="rect">
              <a:avLst/>
            </a:prstGeom>
          </p:spPr>
        </p:pic>
      </p:grpSp>
    </p:spTree>
    <p:extLst>
      <p:ext uri="{BB962C8B-B14F-4D97-AF65-F5344CB8AC3E}">
        <p14:creationId xmlns:p14="http://schemas.microsoft.com/office/powerpoint/2010/main" val="175135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362200"/>
            <a:ext cx="7772400" cy="1362456"/>
          </a:xfrm>
        </p:spPr>
        <p:txBody>
          <a:bodyPr/>
          <a:lstStyle/>
          <a:p>
            <a:r>
              <a:rPr lang="en-US" dirty="0"/>
              <a:t>Anthrax Assist Demonstration</a:t>
            </a:r>
          </a:p>
        </p:txBody>
      </p:sp>
    </p:spTree>
    <p:extLst>
      <p:ext uri="{BB962C8B-B14F-4D97-AF65-F5344CB8AC3E}">
        <p14:creationId xmlns:p14="http://schemas.microsoft.com/office/powerpoint/2010/main" val="40593153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90600" y="1371600"/>
            <a:ext cx="7086600" cy="2057400"/>
          </a:xfrm>
        </p:spPr>
        <p:txBody>
          <a:bodyPr/>
          <a:lstStyle/>
          <a:p>
            <a:pPr algn="l"/>
            <a:r>
              <a:rPr lang="en-US" sz="2000" dirty="0">
                <a:solidFill>
                  <a:schemeClr val="tx1"/>
                </a:solidFill>
              </a:rPr>
              <a:t>For more information:</a:t>
            </a:r>
          </a:p>
          <a:p>
            <a:pPr algn="l"/>
            <a:endParaRPr lang="en-US" sz="2000" dirty="0">
              <a:solidFill>
                <a:schemeClr val="tx1"/>
              </a:solidFill>
            </a:endParaRPr>
          </a:p>
          <a:p>
            <a:pPr algn="l"/>
            <a:r>
              <a:rPr lang="en-US" sz="2000" b="0" dirty="0">
                <a:solidFill>
                  <a:schemeClr val="tx1"/>
                </a:solidFill>
              </a:rPr>
              <a:t>Gabriel Rainisch:</a:t>
            </a:r>
            <a:r>
              <a:rPr lang="en-US" sz="2000" dirty="0">
                <a:solidFill>
                  <a:schemeClr val="tx1"/>
                </a:solidFill>
              </a:rPr>
              <a:t> </a:t>
            </a:r>
            <a:r>
              <a:rPr lang="en-US" sz="2000" dirty="0">
                <a:solidFill>
                  <a:schemeClr val="tx1"/>
                </a:solidFill>
                <a:hlinkClick r:id="rId3"/>
              </a:rPr>
              <a:t>GRainisch@cdc.gov</a:t>
            </a:r>
            <a:r>
              <a:rPr lang="en-US" sz="2000" dirty="0">
                <a:solidFill>
                  <a:schemeClr val="tx1"/>
                </a:solidFill>
              </a:rPr>
              <a:t> </a:t>
            </a:r>
            <a:endParaRPr lang="en-US" sz="2000" b="0" dirty="0">
              <a:solidFill>
                <a:schemeClr val="tx1"/>
              </a:solidFill>
            </a:endParaRPr>
          </a:p>
          <a:p>
            <a:pPr lvl="0" algn="l"/>
            <a:endParaRPr lang="en-US" sz="2000" b="0" dirty="0">
              <a:solidFill>
                <a:schemeClr val="tx1"/>
              </a:solidFill>
            </a:endParaRPr>
          </a:p>
          <a:p>
            <a:pPr lvl="0" algn="l"/>
            <a:r>
              <a:rPr lang="en-US" sz="2000" b="0" dirty="0">
                <a:solidFill>
                  <a:schemeClr val="tx1"/>
                </a:solidFill>
              </a:rPr>
              <a:t>Download Anthrax Assist: </a:t>
            </a:r>
            <a:r>
              <a:rPr lang="en-US" sz="2000" b="0" dirty="0">
                <a:solidFill>
                  <a:schemeClr val="tx1"/>
                </a:solidFill>
                <a:hlinkClick r:id="rId4"/>
              </a:rPr>
              <a:t>https://wwwnc.cdc.gov/eid/article/23/1/15-1787_article</a:t>
            </a:r>
            <a:r>
              <a:rPr lang="en-US" sz="2000" b="0" dirty="0">
                <a:solidFill>
                  <a:schemeClr val="tx1"/>
                </a:solidFill>
              </a:rPr>
              <a:t> </a:t>
            </a:r>
          </a:p>
          <a:p>
            <a:pPr lvl="0" algn="l"/>
            <a:endParaRPr lang="en-US" sz="2000" b="0" dirty="0">
              <a:solidFill>
                <a:schemeClr val="tx1"/>
              </a:solidFill>
            </a:endParaRPr>
          </a:p>
          <a:p>
            <a:pPr lvl="0" algn="l"/>
            <a:endParaRPr lang="en-US" sz="2000" b="0" dirty="0">
              <a:solidFill>
                <a:schemeClr val="tx1"/>
              </a:solidFill>
            </a:endParaRPr>
          </a:p>
          <a:p>
            <a:pPr lvl="0" algn="l"/>
            <a:endParaRPr lang="en-US" sz="2000" b="0" dirty="0">
              <a:solidFill>
                <a:schemeClr val="tx1"/>
              </a:solidFill>
            </a:endParaRPr>
          </a:p>
          <a:p>
            <a:pPr lvl="0" algn="l"/>
            <a:r>
              <a:rPr lang="en-US" sz="1600" dirty="0">
                <a:solidFill>
                  <a:schemeClr val="tx1"/>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6636441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981200"/>
            <a:ext cx="7772400" cy="1362075"/>
          </a:xfrm>
        </p:spPr>
        <p:txBody>
          <a:bodyPr/>
          <a:lstStyle/>
          <a:p>
            <a:r>
              <a:rPr lang="en-US" dirty="0"/>
              <a:t>Supplementary Slides</a:t>
            </a:r>
            <a:endParaRPr lang="en-US" sz="2800" dirty="0"/>
          </a:p>
        </p:txBody>
      </p:sp>
    </p:spTree>
    <p:extLst>
      <p:ext uri="{BB962C8B-B14F-4D97-AF65-F5344CB8AC3E}">
        <p14:creationId xmlns:p14="http://schemas.microsoft.com/office/powerpoint/2010/main" val="14726587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Anthrax Background</a:t>
            </a:r>
          </a:p>
        </p:txBody>
      </p:sp>
      <p:sp>
        <p:nvSpPr>
          <p:cNvPr id="3" name="Content Placeholder 2"/>
          <p:cNvSpPr>
            <a:spLocks noGrp="1"/>
          </p:cNvSpPr>
          <p:nvPr>
            <p:ph idx="1"/>
          </p:nvPr>
        </p:nvSpPr>
        <p:spPr>
          <a:xfrm>
            <a:off x="381000" y="1935480"/>
            <a:ext cx="8229600" cy="4389120"/>
          </a:xfrm>
        </p:spPr>
        <p:txBody>
          <a:bodyPr>
            <a:normAutofit fontScale="62500" lnSpcReduction="20000"/>
          </a:bodyPr>
          <a:lstStyle/>
          <a:p>
            <a:pPr marL="342900" indent="-342900">
              <a:buFont typeface="Arial"/>
              <a:buChar char="•"/>
            </a:pPr>
            <a:r>
              <a:rPr lang="en-US" sz="2800" dirty="0"/>
              <a:t>Anthrax Infection</a:t>
            </a:r>
          </a:p>
          <a:p>
            <a:pPr marL="708660" lvl="1" indent="-342900">
              <a:buFont typeface="Arial"/>
              <a:buChar char="•"/>
            </a:pPr>
            <a:r>
              <a:rPr lang="en-US" dirty="0"/>
              <a:t>Cutaneous</a:t>
            </a:r>
          </a:p>
          <a:p>
            <a:pPr marL="708660" lvl="1" indent="-342900">
              <a:buFont typeface="Arial"/>
              <a:buChar char="•"/>
            </a:pPr>
            <a:r>
              <a:rPr lang="en-US" sz="2800" dirty="0"/>
              <a:t>Gastrointestinal</a:t>
            </a:r>
          </a:p>
          <a:p>
            <a:pPr marL="708660" lvl="1" indent="-342900">
              <a:buFont typeface="Arial"/>
              <a:buChar char="•"/>
            </a:pPr>
            <a:r>
              <a:rPr lang="en-US" sz="2800" b="1" dirty="0"/>
              <a:t>Inhalational</a:t>
            </a:r>
          </a:p>
          <a:p>
            <a:pPr marL="342900" indent="-342900">
              <a:buFont typeface="Arial"/>
              <a:buChar char="•"/>
            </a:pPr>
            <a:r>
              <a:rPr lang="en-US" sz="2800" dirty="0"/>
              <a:t>CDC Category A agent</a:t>
            </a:r>
          </a:p>
          <a:p>
            <a:pPr marL="342900" indent="-342900">
              <a:buFont typeface="Arial"/>
              <a:buChar char="•"/>
            </a:pPr>
            <a:r>
              <a:rPr lang="en-US" sz="2800" dirty="0"/>
              <a:t>Disease Progression:</a:t>
            </a:r>
          </a:p>
          <a:p>
            <a:pPr marL="0" indent="0">
              <a:buNone/>
            </a:pPr>
            <a:r>
              <a:rPr lang="en-US" sz="2800" dirty="0"/>
              <a:t>	Incubation (1-60 days) </a:t>
            </a:r>
            <a:r>
              <a:rPr lang="en-US" sz="2800" dirty="0">
                <a:sym typeface="Wingdings"/>
              </a:rPr>
              <a:t> </a:t>
            </a:r>
          </a:p>
          <a:p>
            <a:pPr marL="0" indent="0">
              <a:buNone/>
            </a:pPr>
            <a:r>
              <a:rPr lang="en-US" sz="2800" dirty="0">
                <a:sym typeface="Wingdings"/>
              </a:rPr>
              <a:t>	Prodromal illness (1-5 days) </a:t>
            </a:r>
          </a:p>
          <a:p>
            <a:pPr marL="0" indent="0">
              <a:buNone/>
            </a:pPr>
            <a:r>
              <a:rPr lang="en-US" sz="2800" dirty="0"/>
              <a:t>	Fulminant illness (1-18 days)</a:t>
            </a:r>
            <a:r>
              <a:rPr lang="en-US" sz="2800" dirty="0">
                <a:sym typeface="Wingdings"/>
              </a:rPr>
              <a:t> </a:t>
            </a:r>
          </a:p>
          <a:p>
            <a:pPr marL="0" indent="0">
              <a:buNone/>
            </a:pPr>
            <a:r>
              <a:rPr lang="en-US" sz="2800" dirty="0">
                <a:sym typeface="Wingdings"/>
              </a:rPr>
              <a:t>	Death or Recovery</a:t>
            </a:r>
            <a:endParaRPr lang="en-US" sz="2800" dirty="0"/>
          </a:p>
          <a:p>
            <a:pPr marL="342900" indent="-342900">
              <a:buFont typeface="Arial"/>
              <a:buChar char="•"/>
            </a:pPr>
            <a:r>
              <a:rPr lang="en-US" sz="2800" dirty="0"/>
              <a:t>Mortality (Inhalational):</a:t>
            </a:r>
          </a:p>
          <a:p>
            <a:pPr marL="708660" lvl="1" indent="-342900">
              <a:buFont typeface="Arial"/>
              <a:buChar char="•"/>
            </a:pPr>
            <a:r>
              <a:rPr lang="en-US" sz="2900" dirty="0"/>
              <a:t>45% with ICU care (2001 “Amerithrax” event)</a:t>
            </a:r>
          </a:p>
          <a:p>
            <a:pPr marL="708660" lvl="1" indent="-342900">
              <a:buFont typeface="Arial"/>
              <a:buChar char="•"/>
            </a:pPr>
            <a:r>
              <a:rPr lang="en-US" sz="2800" dirty="0"/>
              <a:t>95%+ without ICU care</a:t>
            </a:r>
          </a:p>
          <a:p>
            <a:pPr marL="342900" indent="-342900">
              <a:buFont typeface="Arial"/>
              <a:buChar char="•"/>
            </a:pPr>
            <a:r>
              <a:rPr lang="en-US" sz="2800" dirty="0"/>
              <a:t>Intervention: Post-exposure prophylaxis (PEP) = antibiotics +/-vaccine</a:t>
            </a:r>
          </a:p>
          <a:p>
            <a:pPr marL="708660" lvl="1" indent="-342900">
              <a:buFont typeface="Arial"/>
              <a:buChar char="•"/>
            </a:pPr>
            <a:r>
              <a:rPr lang="en-US" dirty="0"/>
              <a:t>Cities Readiness Initiative (CRI) Goal: 48h to PEP dispensation</a:t>
            </a:r>
            <a:endParaRPr lang="en-US" sz="2800"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80210"/>
            <a:ext cx="4164013"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31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89" y="76200"/>
            <a:ext cx="8229600" cy="1143000"/>
          </a:xfrm>
        </p:spPr>
        <p:txBody>
          <a:bodyPr>
            <a:noAutofit/>
          </a:bodyPr>
          <a:lstStyle/>
          <a:p>
            <a:pPr algn="ctr"/>
            <a:r>
              <a:rPr lang="en-US" dirty="0"/>
              <a:t>Disease stages, intervention states, &amp; transitions modeled with Anthrax Assist</a:t>
            </a:r>
          </a:p>
        </p:txBody>
      </p:sp>
      <p:pic>
        <p:nvPicPr>
          <p:cNvPr id="5" name="Picture 4"/>
          <p:cNvPicPr>
            <a:picLocks noChangeAspect="1"/>
          </p:cNvPicPr>
          <p:nvPr/>
        </p:nvPicPr>
        <p:blipFill>
          <a:blip r:embed="rId3"/>
          <a:stretch>
            <a:fillRect/>
          </a:stretch>
        </p:blipFill>
        <p:spPr>
          <a:xfrm>
            <a:off x="392779" y="1254760"/>
            <a:ext cx="8358441" cy="4038284"/>
          </a:xfrm>
          <a:prstGeom prst="rect">
            <a:avLst/>
          </a:prstGeom>
        </p:spPr>
      </p:pic>
      <p:sp>
        <p:nvSpPr>
          <p:cNvPr id="6" name="TextBox 5"/>
          <p:cNvSpPr txBox="1"/>
          <p:nvPr/>
        </p:nvSpPr>
        <p:spPr>
          <a:xfrm>
            <a:off x="392778" y="5305521"/>
            <a:ext cx="8446421" cy="1107996"/>
          </a:xfrm>
          <a:prstGeom prst="rect">
            <a:avLst/>
          </a:prstGeom>
          <a:noFill/>
        </p:spPr>
        <p:txBody>
          <a:bodyPr wrap="square" rtlCol="0" anchor="ctr">
            <a:spAutoFit/>
          </a:bodyPr>
          <a:lstStyle/>
          <a:p>
            <a:pPr>
              <a:spcBef>
                <a:spcPts val="600"/>
              </a:spcBef>
            </a:pPr>
            <a:r>
              <a:rPr lang="en-US" sz="1100" dirty="0"/>
              <a:t>Persons begin in the top Incubation state and may transition via the numbered arrows from one state to another until they eventually reach an outcome state (doubled-walled boxes). All persons with untreated infection will progress to deceased. Recovery is possible only through effective oral PEP (averted case) or anthrax-specific treatment (recovered). Suspected, but Not Actually Exposed cases are shown here because of their role in diluting the incubating population seeking PEP (dashed transition arrow). PEP and Treatment queues (dashed outline boxes) are depicted to reflect the necessary interactions persons must have with the public health and healthcare systems to transition between treatment states.</a:t>
            </a:r>
          </a:p>
        </p:txBody>
      </p:sp>
    </p:spTree>
    <p:extLst>
      <p:ext uri="{BB962C8B-B14F-4D97-AF65-F5344CB8AC3E}">
        <p14:creationId xmlns:p14="http://schemas.microsoft.com/office/powerpoint/2010/main" val="25171956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Outline</a:t>
            </a:r>
          </a:p>
        </p:txBody>
      </p:sp>
      <p:sp>
        <p:nvSpPr>
          <p:cNvPr id="3" name="Content Placeholder 2"/>
          <p:cNvSpPr>
            <a:spLocks noGrp="1"/>
          </p:cNvSpPr>
          <p:nvPr>
            <p:ph idx="1"/>
          </p:nvPr>
        </p:nvSpPr>
        <p:spPr>
          <a:xfrm>
            <a:off x="457200" y="1295400"/>
            <a:ext cx="8229600" cy="4191000"/>
          </a:xfrm>
        </p:spPr>
        <p:txBody>
          <a:bodyPr/>
          <a:lstStyle/>
          <a:p>
            <a:r>
              <a:rPr lang="en-US" sz="3000" dirty="0"/>
              <a:t>Why we built Anthrax Assist</a:t>
            </a:r>
          </a:p>
          <a:p>
            <a:r>
              <a:rPr lang="en-US" sz="3000" dirty="0"/>
              <a:t>Anthrax Assist Intro:</a:t>
            </a:r>
            <a:endParaRPr lang="en-US" sz="2800" dirty="0"/>
          </a:p>
          <a:p>
            <a:pPr lvl="1"/>
            <a:r>
              <a:rPr lang="en-US" sz="2800" dirty="0"/>
              <a:t>Summary of Models/Decisions Supported</a:t>
            </a:r>
          </a:p>
          <a:p>
            <a:pPr lvl="1"/>
            <a:r>
              <a:rPr lang="en-US" sz="2800" dirty="0"/>
              <a:t>Critical Assumptions</a:t>
            </a:r>
          </a:p>
          <a:p>
            <a:pPr lvl="1"/>
            <a:r>
              <a:rPr lang="en-US" sz="2800" dirty="0"/>
              <a:t>Limitations</a:t>
            </a:r>
          </a:p>
          <a:p>
            <a:r>
              <a:rPr lang="en-US" sz="3000" dirty="0"/>
              <a:t>Demonstration</a:t>
            </a:r>
          </a:p>
          <a:p>
            <a:r>
              <a:rPr lang="en-US" sz="3000" dirty="0"/>
              <a:t>Discussion/Feedback</a:t>
            </a:r>
          </a:p>
          <a:p>
            <a:endParaRPr lang="en-US" dirty="0"/>
          </a:p>
        </p:txBody>
      </p:sp>
      <p:sp>
        <p:nvSpPr>
          <p:cNvPr id="5" name="Slide Number Placeholder 2"/>
          <p:cNvSpPr txBox="1">
            <a:spLocks/>
          </p:cNvSpPr>
          <p:nvPr/>
        </p:nvSpPr>
        <p:spPr>
          <a:xfrm>
            <a:off x="8496300" y="6492875"/>
            <a:ext cx="3810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400" dirty="0">
                <a:solidFill>
                  <a:srgbClr val="FFFFFF"/>
                </a:solidFill>
              </a:rPr>
              <a:t>3</a:t>
            </a:r>
          </a:p>
        </p:txBody>
      </p:sp>
      <p:sp>
        <p:nvSpPr>
          <p:cNvPr id="6" name="Text Placeholder 3"/>
          <p:cNvSpPr>
            <a:spLocks noGrp="1"/>
          </p:cNvSpPr>
          <p:nvPr>
            <p:ph type="body" sz="quarter" idx="11"/>
          </p:nvPr>
        </p:nvSpPr>
        <p:spPr>
          <a:xfrm>
            <a:off x="457200" y="5105400"/>
            <a:ext cx="8305800" cy="1295400"/>
          </a:xfrm>
        </p:spPr>
        <p:txBody>
          <a:bodyPr/>
          <a:lstStyle/>
          <a:p>
            <a:r>
              <a:rPr lang="en-US" sz="1400" dirty="0"/>
              <a:t>Material in this talk adapted from</a:t>
            </a:r>
            <a:r>
              <a:rPr lang="en-US" sz="1600" dirty="0"/>
              <a:t>: </a:t>
            </a:r>
          </a:p>
          <a:p>
            <a:r>
              <a:rPr lang="en-US" sz="1600" dirty="0"/>
              <a:t>Rainisch G, Meltzer MI, Shadomy SV, et al. </a:t>
            </a:r>
            <a:r>
              <a:rPr lang="en-US" sz="1600" b="1" dirty="0"/>
              <a:t>Modeling Tool for Decision Support during Early Days of an Anthrax Event</a:t>
            </a:r>
            <a:r>
              <a:rPr lang="en-US" sz="1600" dirty="0"/>
              <a:t>. </a:t>
            </a:r>
            <a:r>
              <a:rPr lang="en-US" sz="1600" i="1" dirty="0"/>
              <a:t>Emerging Infectious Diseases</a:t>
            </a:r>
            <a:r>
              <a:rPr lang="en-US" sz="1600" dirty="0"/>
              <a:t>. 2017;23(1):46-55. doi:10.3201/eid2301.151787.</a:t>
            </a:r>
          </a:p>
        </p:txBody>
      </p:sp>
    </p:spTree>
    <p:extLst>
      <p:ext uri="{BB962C8B-B14F-4D97-AF65-F5344CB8AC3E}">
        <p14:creationId xmlns:p14="http://schemas.microsoft.com/office/powerpoint/2010/main" val="11929500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we built it (1 of 3)</a:t>
            </a:r>
          </a:p>
        </p:txBody>
      </p:sp>
      <p:sp>
        <p:nvSpPr>
          <p:cNvPr id="2" name="Content Placeholder 1"/>
          <p:cNvSpPr>
            <a:spLocks noGrp="1"/>
          </p:cNvSpPr>
          <p:nvPr>
            <p:ph idx="1"/>
          </p:nvPr>
        </p:nvSpPr>
        <p:spPr/>
        <p:txBody>
          <a:bodyPr>
            <a:normAutofit/>
          </a:bodyPr>
          <a:lstStyle/>
          <a:p>
            <a:r>
              <a:rPr lang="en-US" dirty="0"/>
              <a:t>In a population-wide </a:t>
            </a:r>
            <a:r>
              <a:rPr lang="en-US" i="1" dirty="0"/>
              <a:t>Bacillus anthracis</a:t>
            </a:r>
            <a:r>
              <a:rPr lang="en-US" dirty="0"/>
              <a:t> exposure event, response decisions must be made ahead of data becoming available</a:t>
            </a:r>
          </a:p>
          <a:p>
            <a:endParaRPr lang="en-US" dirty="0"/>
          </a:p>
          <a:p>
            <a:pPr marL="393192" lvl="1" indent="0">
              <a:buNone/>
            </a:pPr>
            <a:endParaRPr lang="en-US" dirty="0"/>
          </a:p>
          <a:p>
            <a:pPr lvl="1"/>
            <a:endParaRPr lang="en-US" dirty="0"/>
          </a:p>
        </p:txBody>
      </p:sp>
      <p:sp>
        <p:nvSpPr>
          <p:cNvPr id="4" name="Slide Number Placeholder 2"/>
          <p:cNvSpPr txBox="1">
            <a:spLocks/>
          </p:cNvSpPr>
          <p:nvPr/>
        </p:nvSpPr>
        <p:spPr>
          <a:xfrm>
            <a:off x="8496300" y="6492875"/>
            <a:ext cx="3810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042FB071-B5EF-4C44-9E51-F06E1BD9A16A}" type="slidenum">
              <a:rPr lang="en-US" sz="1400" smtClean="0">
                <a:solidFill>
                  <a:srgbClr val="FFFFFF"/>
                </a:solidFill>
              </a:rPr>
              <a:pPr>
                <a:defRPr/>
              </a:pPr>
              <a:t>3</a:t>
            </a:fld>
            <a:endParaRPr lang="en-US" sz="1400" dirty="0">
              <a:solidFill>
                <a:srgbClr val="FFFFFF"/>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41348" y="2866695"/>
            <a:ext cx="5261304" cy="308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843784" y="2969329"/>
            <a:ext cx="4090416" cy="244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40850" y="3235656"/>
            <a:ext cx="3970135" cy="1908215"/>
          </a:xfrm>
          <a:prstGeom prst="rect">
            <a:avLst/>
          </a:prstGeom>
        </p:spPr>
        <p:txBody>
          <a:bodyPr wrap="square">
            <a:spAutoFit/>
          </a:bodyPr>
          <a:lstStyle/>
          <a:p>
            <a:pPr>
              <a:spcAft>
                <a:spcPts val="600"/>
              </a:spcAft>
            </a:pPr>
            <a:r>
              <a:rPr lang="en-US" b="1" dirty="0"/>
              <a:t>Questions:</a:t>
            </a:r>
          </a:p>
          <a:p>
            <a:pPr>
              <a:spcAft>
                <a:spcPts val="600"/>
              </a:spcAft>
            </a:pPr>
            <a:r>
              <a:rPr lang="en-US" sz="1600" dirty="0"/>
              <a:t>1) How many more cases can we expect?  </a:t>
            </a:r>
          </a:p>
          <a:p>
            <a:pPr>
              <a:spcAft>
                <a:spcPts val="600"/>
              </a:spcAft>
            </a:pPr>
            <a:r>
              <a:rPr lang="en-US" sz="1600" dirty="0"/>
              <a:t>2) Do we act now or wait on more data?</a:t>
            </a:r>
          </a:p>
          <a:p>
            <a:pPr>
              <a:spcAft>
                <a:spcPts val="600"/>
              </a:spcAft>
            </a:pPr>
            <a:r>
              <a:rPr lang="en-US" sz="1600" dirty="0"/>
              <a:t>3) What would be the impact of our actions?</a:t>
            </a:r>
          </a:p>
          <a:p>
            <a:pPr>
              <a:spcAft>
                <a:spcPts val="600"/>
              </a:spcAft>
            </a:pPr>
            <a:r>
              <a:rPr lang="en-US" sz="1600" dirty="0"/>
              <a:t>4) What should we tell the public?</a:t>
            </a: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89"/>
          <a:stretch/>
        </p:blipFill>
        <p:spPr bwMode="auto">
          <a:xfrm>
            <a:off x="2809188" y="2866694"/>
            <a:ext cx="4383252" cy="308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412492" y="3690296"/>
            <a:ext cx="685800" cy="1041399"/>
            <a:chOff x="1879091" y="2430272"/>
            <a:chExt cx="685800" cy="785581"/>
          </a:xfrm>
        </p:grpSpPr>
        <p:sp>
          <p:nvSpPr>
            <p:cNvPr id="11" name="Up Arrow 10"/>
            <p:cNvSpPr/>
            <p:nvPr/>
          </p:nvSpPr>
          <p:spPr>
            <a:xfrm rot="10800000">
              <a:off x="2133599" y="2922941"/>
              <a:ext cx="176784" cy="292912"/>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79091" y="2430272"/>
              <a:ext cx="685800" cy="461665"/>
            </a:xfrm>
            <a:prstGeom prst="rect">
              <a:avLst/>
            </a:prstGeom>
            <a:noFill/>
          </p:spPr>
          <p:txBody>
            <a:bodyPr wrap="square" rtlCol="0">
              <a:spAutoFit/>
            </a:bodyPr>
            <a:lstStyle/>
            <a:p>
              <a:pPr algn="ctr"/>
              <a:r>
                <a:rPr lang="en-US" sz="1200" dirty="0"/>
                <a:t>You are here</a:t>
              </a:r>
            </a:p>
          </p:txBody>
        </p:sp>
      </p:grpSp>
    </p:spTree>
    <p:extLst>
      <p:ext uri="{BB962C8B-B14F-4D97-AF65-F5344CB8AC3E}">
        <p14:creationId xmlns:p14="http://schemas.microsoft.com/office/powerpoint/2010/main" val="3656438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4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we built it (2 of 3)</a:t>
            </a:r>
          </a:p>
        </p:txBody>
      </p:sp>
      <p:sp>
        <p:nvSpPr>
          <p:cNvPr id="2" name="Content Placeholder 1"/>
          <p:cNvSpPr>
            <a:spLocks noGrp="1"/>
          </p:cNvSpPr>
          <p:nvPr>
            <p:ph idx="1"/>
          </p:nvPr>
        </p:nvSpPr>
        <p:spPr>
          <a:xfrm>
            <a:off x="457200" y="1600200"/>
            <a:ext cx="8229600" cy="4756149"/>
          </a:xfrm>
        </p:spPr>
        <p:txBody>
          <a:bodyPr>
            <a:normAutofit/>
          </a:bodyPr>
          <a:lstStyle/>
          <a:p>
            <a:r>
              <a:rPr lang="en-US" dirty="0"/>
              <a:t>Provide public health an alternative to “plume modeling” for caseload projections during an anthrax event</a:t>
            </a:r>
          </a:p>
          <a:p>
            <a:endParaRPr lang="en-US" dirty="0"/>
          </a:p>
          <a:p>
            <a:endParaRPr lang="en-US" dirty="0"/>
          </a:p>
          <a:p>
            <a:endParaRPr lang="en-US" dirty="0"/>
          </a:p>
          <a:p>
            <a:endParaRPr lang="en-US" dirty="0"/>
          </a:p>
          <a:p>
            <a:endParaRPr lang="en-US" dirty="0"/>
          </a:p>
          <a:p>
            <a:endParaRPr lang="en-US" dirty="0"/>
          </a:p>
          <a:p>
            <a:endParaRPr lang="en-US" dirty="0"/>
          </a:p>
          <a:p>
            <a:pPr marL="393192" lvl="1" indent="0">
              <a:buNone/>
            </a:pPr>
            <a:endParaRPr lang="en-US" dirty="0"/>
          </a:p>
          <a:p>
            <a:pPr marL="457200" lvl="1" indent="0">
              <a:buNone/>
            </a:pPr>
            <a:r>
              <a:rPr lang="en-US" sz="1800" b="1" dirty="0">
                <a:solidFill>
                  <a:srgbClr val="FF0000"/>
                </a:solidFill>
              </a:rPr>
              <a:t>Will you have the data for plume modeling upon detecting the event?</a:t>
            </a:r>
          </a:p>
        </p:txBody>
      </p:sp>
      <p:sp>
        <p:nvSpPr>
          <p:cNvPr id="4" name="Slide Number Placeholder 2"/>
          <p:cNvSpPr txBox="1">
            <a:spLocks/>
          </p:cNvSpPr>
          <p:nvPr/>
        </p:nvSpPr>
        <p:spPr>
          <a:xfrm>
            <a:off x="8610600" y="6520843"/>
            <a:ext cx="3810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042FB071-B5EF-4C44-9E51-F06E1BD9A16A}" type="slidenum">
              <a:rPr lang="en-US" sz="1400" smtClean="0">
                <a:solidFill>
                  <a:srgbClr val="FFFFFF"/>
                </a:solidFill>
              </a:rPr>
              <a:pPr>
                <a:defRPr/>
              </a:pPr>
              <a:t>4</a:t>
            </a:fld>
            <a:endParaRPr lang="en-US" sz="1400" dirty="0">
              <a:solidFill>
                <a:srgbClr val="FFFFFF"/>
              </a:solidFill>
            </a:endParaRPr>
          </a:p>
        </p:txBody>
      </p:sp>
      <p:pic>
        <p:nvPicPr>
          <p:cNvPr id="7" name="Picture 6"/>
          <p:cNvPicPr>
            <a:picLocks noChangeAspect="1"/>
          </p:cNvPicPr>
          <p:nvPr/>
        </p:nvPicPr>
        <p:blipFill>
          <a:blip r:embed="rId3"/>
          <a:stretch>
            <a:fillRect/>
          </a:stretch>
        </p:blipFill>
        <p:spPr>
          <a:xfrm>
            <a:off x="990600" y="2819400"/>
            <a:ext cx="3831516" cy="2792176"/>
          </a:xfrm>
          <a:prstGeom prst="rect">
            <a:avLst/>
          </a:prstGeom>
        </p:spPr>
      </p:pic>
      <p:sp>
        <p:nvSpPr>
          <p:cNvPr id="8" name="TextBox 7"/>
          <p:cNvSpPr txBox="1"/>
          <p:nvPr/>
        </p:nvSpPr>
        <p:spPr>
          <a:xfrm>
            <a:off x="5067300" y="2691994"/>
            <a:ext cx="3429000" cy="3046988"/>
          </a:xfrm>
          <a:prstGeom prst="rect">
            <a:avLst/>
          </a:prstGeom>
          <a:noFill/>
        </p:spPr>
        <p:txBody>
          <a:bodyPr wrap="square" rtlCol="0">
            <a:spAutoFit/>
          </a:bodyPr>
          <a:lstStyle/>
          <a:p>
            <a:pPr>
              <a:spcAft>
                <a:spcPts val="600"/>
              </a:spcAft>
            </a:pPr>
            <a:r>
              <a:rPr lang="en-US" b="1" dirty="0"/>
              <a:t>Plume Models require knowledge (or estimation) of:</a:t>
            </a:r>
          </a:p>
          <a:p>
            <a:pPr marL="342900" indent="-342900">
              <a:spcAft>
                <a:spcPts val="600"/>
              </a:spcAft>
              <a:buAutoNum type="arabicParenR"/>
            </a:pPr>
            <a:r>
              <a:rPr lang="en-US" dirty="0"/>
              <a:t>A release has occurred</a:t>
            </a:r>
          </a:p>
          <a:p>
            <a:pPr marL="342900" indent="-342900">
              <a:spcAft>
                <a:spcPts val="600"/>
              </a:spcAft>
              <a:buAutoNum type="arabicParenR"/>
            </a:pPr>
            <a:r>
              <a:rPr lang="en-US" dirty="0"/>
              <a:t>Release location</a:t>
            </a:r>
          </a:p>
          <a:p>
            <a:pPr marL="342900" indent="-342900">
              <a:spcAft>
                <a:spcPts val="600"/>
              </a:spcAft>
              <a:buAutoNum type="arabicParenR"/>
            </a:pPr>
            <a:r>
              <a:rPr lang="en-US" dirty="0"/>
              <a:t>Amount released</a:t>
            </a:r>
          </a:p>
          <a:p>
            <a:pPr marL="342900" indent="-342900">
              <a:spcAft>
                <a:spcPts val="600"/>
              </a:spcAft>
              <a:buFontTx/>
              <a:buAutoNum type="arabicParenR"/>
            </a:pPr>
            <a:r>
              <a:rPr lang="en-US" dirty="0"/>
              <a:t>Weather (e.g. wind speed and direction)</a:t>
            </a:r>
          </a:p>
          <a:p>
            <a:pPr marL="342900" indent="-342900">
              <a:spcAft>
                <a:spcPts val="600"/>
              </a:spcAft>
              <a:buAutoNum type="arabicParenR"/>
            </a:pPr>
            <a:r>
              <a:rPr lang="en-US" dirty="0"/>
              <a:t>Amount inhaled</a:t>
            </a:r>
          </a:p>
          <a:p>
            <a:pPr marL="342900" indent="-342900">
              <a:spcAft>
                <a:spcPts val="600"/>
              </a:spcAft>
              <a:buAutoNum type="arabicParenR"/>
            </a:pPr>
            <a:r>
              <a:rPr lang="en-US" dirty="0"/>
              <a:t>Population’s whereabouts</a:t>
            </a:r>
          </a:p>
        </p:txBody>
      </p:sp>
    </p:spTree>
    <p:extLst>
      <p:ext uri="{BB962C8B-B14F-4D97-AF65-F5344CB8AC3E}">
        <p14:creationId xmlns:p14="http://schemas.microsoft.com/office/powerpoint/2010/main" val="3077167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 calcmode="lin" valueType="num">
                                      <p:cBhvr>
                                        <p:cTn id="7"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we built it (3 of 3)</a:t>
            </a:r>
          </a:p>
        </p:txBody>
      </p:sp>
      <p:sp>
        <p:nvSpPr>
          <p:cNvPr id="2" name="Content Placeholder 1"/>
          <p:cNvSpPr>
            <a:spLocks noGrp="1"/>
          </p:cNvSpPr>
          <p:nvPr>
            <p:ph idx="1"/>
          </p:nvPr>
        </p:nvSpPr>
        <p:spPr/>
        <p:txBody>
          <a:bodyPr>
            <a:normAutofit/>
          </a:bodyPr>
          <a:lstStyle/>
          <a:p>
            <a:r>
              <a:rPr lang="en-US" dirty="0"/>
              <a:t>3) State/Local public health lack:</a:t>
            </a:r>
          </a:p>
          <a:p>
            <a:pPr lvl="1"/>
            <a:r>
              <a:rPr lang="en-US" dirty="0"/>
              <a:t>Decision support tools for planning an anthrax response</a:t>
            </a:r>
          </a:p>
          <a:p>
            <a:pPr lvl="1"/>
            <a:r>
              <a:rPr lang="en-US" dirty="0"/>
              <a:t>Planning scenarios that are: </a:t>
            </a:r>
          </a:p>
          <a:p>
            <a:pPr lvl="2"/>
            <a:r>
              <a:rPr lang="en-US" dirty="0"/>
              <a:t>Locally-applicable</a:t>
            </a:r>
          </a:p>
          <a:p>
            <a:pPr lvl="2"/>
            <a:r>
              <a:rPr lang="en-US" dirty="0"/>
              <a:t>Drawn from the best-available scientific evidence</a:t>
            </a:r>
          </a:p>
          <a:p>
            <a:pPr lvl="2"/>
            <a:r>
              <a:rPr lang="en-US" dirty="0"/>
              <a:t>Nuanced in scale (i.e. not “all or nothing” responses)</a:t>
            </a:r>
          </a:p>
          <a:p>
            <a:pPr marL="393192" lvl="1" indent="0">
              <a:buNone/>
            </a:pPr>
            <a:endParaRPr lang="en-US" dirty="0"/>
          </a:p>
        </p:txBody>
      </p:sp>
      <p:sp>
        <p:nvSpPr>
          <p:cNvPr id="4" name="Slide Number Placeholder 2"/>
          <p:cNvSpPr txBox="1">
            <a:spLocks/>
          </p:cNvSpPr>
          <p:nvPr/>
        </p:nvSpPr>
        <p:spPr>
          <a:xfrm>
            <a:off x="8610600" y="6530582"/>
            <a:ext cx="3810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042FB071-B5EF-4C44-9E51-F06E1BD9A16A}" type="slidenum">
              <a:rPr lang="en-US" sz="1400" smtClean="0">
                <a:solidFill>
                  <a:srgbClr val="FFFFFF"/>
                </a:solidFill>
              </a:rPr>
              <a:pPr>
                <a:defRPr/>
              </a:pPr>
              <a:t>5</a:t>
            </a:fld>
            <a:endParaRPr lang="en-US" sz="1400" dirty="0">
              <a:solidFill>
                <a:srgbClr val="FFFFFF"/>
              </a:solidFill>
            </a:endParaRPr>
          </a:p>
        </p:txBody>
      </p:sp>
    </p:spTree>
    <p:extLst>
      <p:ext uri="{BB962C8B-B14F-4D97-AF65-F5344CB8AC3E}">
        <p14:creationId xmlns:p14="http://schemas.microsoft.com/office/powerpoint/2010/main" val="19301822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Anthrax Assist Audience</a:t>
            </a:r>
          </a:p>
        </p:txBody>
      </p:sp>
      <p:sp>
        <p:nvSpPr>
          <p:cNvPr id="3" name="Content Placeholder 2"/>
          <p:cNvSpPr>
            <a:spLocks noGrp="1"/>
          </p:cNvSpPr>
          <p:nvPr>
            <p:ph idx="1"/>
          </p:nvPr>
        </p:nvSpPr>
        <p:spPr>
          <a:xfrm>
            <a:off x="457200" y="1143000"/>
            <a:ext cx="8229600" cy="5257800"/>
          </a:xfrm>
        </p:spPr>
        <p:txBody>
          <a:bodyPr/>
          <a:lstStyle/>
          <a:p>
            <a:r>
              <a:rPr lang="en-US" dirty="0"/>
              <a:t>Planners: </a:t>
            </a:r>
          </a:p>
          <a:p>
            <a:pPr lvl="1"/>
            <a:r>
              <a:rPr lang="en-US" dirty="0"/>
              <a:t>Generate realistic inputs for exercises</a:t>
            </a:r>
          </a:p>
          <a:p>
            <a:pPr lvl="1"/>
            <a:r>
              <a:rPr lang="en-US" dirty="0"/>
              <a:t>Evaluate the effects of PEP campaign implementation measures on health outcomes</a:t>
            </a:r>
          </a:p>
          <a:p>
            <a:pPr lvl="1"/>
            <a:r>
              <a:rPr lang="en-US" dirty="0"/>
              <a:t>Identify scenarios resulting in hospital capacity being exceeded:</a:t>
            </a:r>
          </a:p>
          <a:p>
            <a:pPr lvl="2"/>
            <a:r>
              <a:rPr lang="en-US" dirty="0"/>
              <a:t>triage throughput </a:t>
            </a:r>
          </a:p>
          <a:p>
            <a:pPr lvl="2"/>
            <a:r>
              <a:rPr lang="en-US" dirty="0"/>
              <a:t>resources (e.g. beds, ventilators)</a:t>
            </a:r>
          </a:p>
          <a:p>
            <a:endParaRPr lang="en-US" dirty="0"/>
          </a:p>
          <a:p>
            <a:r>
              <a:rPr lang="en-US" dirty="0"/>
              <a:t>Decision makers:</a:t>
            </a:r>
          </a:p>
          <a:p>
            <a:pPr lvl="1"/>
            <a:r>
              <a:rPr lang="en-US" dirty="0"/>
              <a:t>Play with “what-if” scenarios to examine the effects of different decisions or assumptions. Examples:</a:t>
            </a:r>
          </a:p>
          <a:p>
            <a:pPr lvl="2"/>
            <a:r>
              <a:rPr lang="en-US" dirty="0"/>
              <a:t>What is the estimated event size if our disease surveillance is missing X % of cases?</a:t>
            </a:r>
          </a:p>
          <a:p>
            <a:pPr lvl="2"/>
            <a:r>
              <a:rPr lang="en-US" dirty="0"/>
              <a:t>What if our messaging does a poor (or great) job at motivating the public to obtain antimicrobial prophylaxis?</a:t>
            </a:r>
          </a:p>
          <a:p>
            <a:pPr lvl="2"/>
            <a:endParaRPr lang="en-US" dirty="0"/>
          </a:p>
          <a:p>
            <a:pPr lvl="2"/>
            <a:endParaRPr lang="en-US" dirty="0"/>
          </a:p>
          <a:p>
            <a:endParaRPr lang="en-US" dirty="0"/>
          </a:p>
          <a:p>
            <a:endParaRPr lang="en-US" dirty="0"/>
          </a:p>
        </p:txBody>
      </p:sp>
      <p:sp>
        <p:nvSpPr>
          <p:cNvPr id="5" name="Slide Number Placeholder 2"/>
          <p:cNvSpPr txBox="1">
            <a:spLocks/>
          </p:cNvSpPr>
          <p:nvPr/>
        </p:nvSpPr>
        <p:spPr>
          <a:xfrm>
            <a:off x="8534400" y="6503087"/>
            <a:ext cx="3810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400" dirty="0">
                <a:solidFill>
                  <a:srgbClr val="FFFFFF"/>
                </a:solidFill>
              </a:rPr>
              <a:t>7</a:t>
            </a:r>
          </a:p>
        </p:txBody>
      </p:sp>
    </p:spTree>
    <p:extLst>
      <p:ext uri="{BB962C8B-B14F-4D97-AF65-F5344CB8AC3E}">
        <p14:creationId xmlns:p14="http://schemas.microsoft.com/office/powerpoint/2010/main" val="21097944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prstGeom prst="rect">
            <a:avLst/>
          </a:prstGeom>
        </p:spPr>
        <p:txBody>
          <a:bodyPr>
            <a:noAutofit/>
          </a:bodyPr>
          <a:lstStyle/>
          <a:p>
            <a:r>
              <a:rPr lang="en-US" sz="2800" b="1" u="sng" dirty="0">
                <a:latin typeface="Calibri" pitchFamily="34" charset="0"/>
              </a:rPr>
              <a:t>Tool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657984"/>
              </p:ext>
            </p:extLst>
          </p:nvPr>
        </p:nvGraphicFramePr>
        <p:xfrm>
          <a:off x="381000" y="756920"/>
          <a:ext cx="8458201" cy="5643879"/>
        </p:xfrm>
        <a:graphic>
          <a:graphicData uri="http://schemas.openxmlformats.org/drawingml/2006/table">
            <a:tbl>
              <a:tblPr firstRow="1" bandRow="1">
                <a:tableStyleId>{2D5ABB26-0587-4C30-8999-92F81FD0307C}</a:tableStyleId>
              </a:tblPr>
              <a:tblGrid>
                <a:gridCol w="1228970">
                  <a:extLst>
                    <a:ext uri="{9D8B030D-6E8A-4147-A177-3AD203B41FA5}">
                      <a16:colId xmlns:a16="http://schemas.microsoft.com/office/drawing/2014/main" val="20000"/>
                    </a:ext>
                  </a:extLst>
                </a:gridCol>
                <a:gridCol w="3036277">
                  <a:extLst>
                    <a:ext uri="{9D8B030D-6E8A-4147-A177-3AD203B41FA5}">
                      <a16:colId xmlns:a16="http://schemas.microsoft.com/office/drawing/2014/main" val="20001"/>
                    </a:ext>
                  </a:extLst>
                </a:gridCol>
                <a:gridCol w="1879600">
                  <a:extLst>
                    <a:ext uri="{9D8B030D-6E8A-4147-A177-3AD203B41FA5}">
                      <a16:colId xmlns:a16="http://schemas.microsoft.com/office/drawing/2014/main" val="20002"/>
                    </a:ext>
                  </a:extLst>
                </a:gridCol>
                <a:gridCol w="2313354">
                  <a:extLst>
                    <a:ext uri="{9D8B030D-6E8A-4147-A177-3AD203B41FA5}">
                      <a16:colId xmlns:a16="http://schemas.microsoft.com/office/drawing/2014/main" val="20003"/>
                    </a:ext>
                  </a:extLst>
                </a:gridCol>
              </a:tblGrid>
              <a:tr h="424718">
                <a:tc>
                  <a:txBody>
                    <a:bodyPr/>
                    <a:lstStyle/>
                    <a:p>
                      <a:r>
                        <a:rPr lang="en-US" sz="2000" b="1" kern="1200" baseline="0" dirty="0">
                          <a:solidFill>
                            <a:schemeClr val="bg2"/>
                          </a:solidFill>
                          <a:latin typeface="Calibri" pitchFamily="34" charset="0"/>
                          <a:ea typeface="+mn-ea"/>
                          <a:cs typeface="+mn-cs"/>
                        </a:rPr>
                        <a:t>3 Models</a:t>
                      </a:r>
                    </a:p>
                  </a:txBody>
                  <a:tcPr marL="84406" marR="84406" anchor="b">
                    <a:lnB w="12700" cap="flat" cmpd="sng" algn="ctr">
                      <a:solidFill>
                        <a:schemeClr val="tx1"/>
                      </a:solidFill>
                      <a:prstDash val="solid"/>
                      <a:round/>
                      <a:headEnd type="none" w="med" len="med"/>
                      <a:tailEnd type="none" w="med" len="med"/>
                    </a:lnB>
                  </a:tcPr>
                </a:tc>
                <a:tc>
                  <a:txBody>
                    <a:bodyPr/>
                    <a:lstStyle/>
                    <a:p>
                      <a:pPr marL="228600" lvl="1" indent="0">
                        <a:tabLst/>
                      </a:pPr>
                      <a:r>
                        <a:rPr lang="en-US" sz="2000" b="1" kern="1200" baseline="0" dirty="0">
                          <a:solidFill>
                            <a:schemeClr val="bg2"/>
                          </a:solidFill>
                          <a:latin typeface="Calibri" pitchFamily="34" charset="0"/>
                          <a:ea typeface="+mn-ea"/>
                          <a:cs typeface="+mn-cs"/>
                        </a:rPr>
                        <a:t>Inputs</a:t>
                      </a:r>
                    </a:p>
                  </a:txBody>
                  <a:tcPr marL="84406" marR="84406" anchor="b">
                    <a:lnB w="12700" cap="flat" cmpd="sng" algn="ctr">
                      <a:solidFill>
                        <a:schemeClr val="tx1"/>
                      </a:solidFill>
                      <a:prstDash val="solid"/>
                      <a:round/>
                      <a:headEnd type="none" w="med" len="med"/>
                      <a:tailEnd type="none" w="med" len="med"/>
                    </a:lnB>
                  </a:tcPr>
                </a:tc>
                <a:tc>
                  <a:txBody>
                    <a:bodyPr/>
                    <a:lstStyle/>
                    <a:p>
                      <a:pPr marL="168275" lvl="1" indent="0">
                        <a:tabLst/>
                      </a:pPr>
                      <a:r>
                        <a:rPr lang="en-US" sz="2000" b="1" kern="1200" baseline="0" dirty="0">
                          <a:solidFill>
                            <a:schemeClr val="bg2"/>
                          </a:solidFill>
                          <a:latin typeface="Calibri" pitchFamily="34" charset="0"/>
                          <a:ea typeface="+mn-ea"/>
                          <a:cs typeface="+mn-cs"/>
                        </a:rPr>
                        <a:t>Output</a:t>
                      </a:r>
                    </a:p>
                  </a:txBody>
                  <a:tcPr marL="84406" marR="84406" anchor="b">
                    <a:lnB w="12700" cap="flat" cmpd="sng" algn="ctr">
                      <a:solidFill>
                        <a:schemeClr val="tx1"/>
                      </a:solidFill>
                      <a:prstDash val="solid"/>
                      <a:round/>
                      <a:headEnd type="none" w="med" len="med"/>
                      <a:tailEnd type="none" w="med" len="med"/>
                    </a:lnB>
                  </a:tcPr>
                </a:tc>
                <a:tc>
                  <a:txBody>
                    <a:bodyPr/>
                    <a:lstStyle/>
                    <a:p>
                      <a:pPr marL="168275" lvl="1" indent="0"/>
                      <a:r>
                        <a:rPr lang="en-US" sz="2000" b="1" kern="1200" baseline="0" dirty="0">
                          <a:solidFill>
                            <a:schemeClr val="bg2"/>
                          </a:solidFill>
                          <a:latin typeface="Calibri" pitchFamily="34" charset="0"/>
                          <a:ea typeface="+mn-ea"/>
                          <a:cs typeface="+mn-cs"/>
                        </a:rPr>
                        <a:t>Decision Informed</a:t>
                      </a:r>
                    </a:p>
                  </a:txBody>
                  <a:tcPr marL="84406" marR="84406"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5802">
                <a:tc>
                  <a:txBody>
                    <a:bodyPr/>
                    <a:lstStyle/>
                    <a:p>
                      <a:r>
                        <a:rPr lang="en-US" b="1" dirty="0">
                          <a:latin typeface="+mj-lt"/>
                        </a:rPr>
                        <a:t>Epidemic</a:t>
                      </a:r>
                      <a:r>
                        <a:rPr lang="en-US" b="1" baseline="0" dirty="0">
                          <a:latin typeface="+mj-lt"/>
                        </a:rPr>
                        <a:t> </a:t>
                      </a:r>
                      <a:r>
                        <a:rPr lang="en-US" b="1" dirty="0">
                          <a:latin typeface="+mj-lt"/>
                        </a:rPr>
                        <a:t>Curve Model</a:t>
                      </a: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2250" indent="-222250" defTabSz="349250">
                        <a:buFont typeface="Arial" panose="020B0604020202020204" pitchFamily="34" charset="0"/>
                        <a:buChar char="•"/>
                      </a:pPr>
                      <a:r>
                        <a:rPr lang="en-US" sz="1600" dirty="0">
                          <a:latin typeface="+mj-lt"/>
                        </a:rPr>
                        <a:t>Case</a:t>
                      </a:r>
                      <a:r>
                        <a:rPr lang="en-US" sz="1600" baseline="0" dirty="0">
                          <a:latin typeface="+mj-lt"/>
                        </a:rPr>
                        <a:t> counts by illness o</a:t>
                      </a:r>
                      <a:r>
                        <a:rPr lang="en-US" sz="1600" dirty="0">
                          <a:latin typeface="+mj-lt"/>
                        </a:rPr>
                        <a:t>nset</a:t>
                      </a:r>
                      <a:r>
                        <a:rPr lang="en-US" sz="1600" baseline="0" dirty="0">
                          <a:latin typeface="+mj-lt"/>
                        </a:rPr>
                        <a:t> dates</a:t>
                      </a:r>
                    </a:p>
                    <a:p>
                      <a:pPr marL="228600" marR="0" indent="-222250" algn="l" defTabSz="3657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kern="1200" dirty="0">
                          <a:solidFill>
                            <a:schemeClr val="tx1"/>
                          </a:solidFill>
                          <a:latin typeface="+mj-lt"/>
                          <a:ea typeface="+mn-ea"/>
                          <a:cs typeface="+mn-cs"/>
                        </a:rPr>
                        <a:t>Incubation Period Distribution</a:t>
                      </a: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2250" indent="-222250">
                        <a:buFont typeface="Arial" panose="020B0604020202020204" pitchFamily="34" charset="0"/>
                        <a:buChar char="•"/>
                      </a:pPr>
                      <a:r>
                        <a:rPr lang="en-US" sz="1600" dirty="0">
                          <a:solidFill>
                            <a:schemeClr val="tx1"/>
                          </a:solidFill>
                          <a:latin typeface="+mj-lt"/>
                        </a:rPr>
                        <a:t>Cumulative Caseload</a:t>
                      </a:r>
                    </a:p>
                    <a:p>
                      <a:pPr marL="222250" indent="-222250">
                        <a:buFont typeface="Arial" panose="020B0604020202020204" pitchFamily="34" charset="0"/>
                        <a:buChar char="•"/>
                      </a:pPr>
                      <a:r>
                        <a:rPr lang="en-US" sz="1600" dirty="0">
                          <a:solidFill>
                            <a:srgbClr val="FF9900"/>
                          </a:solidFill>
                          <a:latin typeface="+mj-lt"/>
                        </a:rPr>
                        <a:t>Unmitigated epidemic curve</a:t>
                      </a: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2250">
                        <a:buFont typeface="Arial" panose="020B0604020202020204" pitchFamily="34" charset="0"/>
                        <a:buChar char="•"/>
                      </a:pPr>
                      <a:r>
                        <a:rPr lang="en-US" sz="1600" dirty="0">
                          <a:latin typeface="+mj-lt"/>
                        </a:rPr>
                        <a:t>Size of event</a:t>
                      </a:r>
                      <a:endParaRPr lang="en-US" sz="1600" baseline="0" dirty="0">
                        <a:latin typeface="+mj-lt"/>
                      </a:endParaRPr>
                    </a:p>
                    <a:p>
                      <a:pPr marL="228600" indent="-222250">
                        <a:buFont typeface="Arial" panose="020B0604020202020204" pitchFamily="34" charset="0"/>
                        <a:buChar char="•"/>
                      </a:pPr>
                      <a:r>
                        <a:rPr lang="en-US" sz="1600" baseline="0" dirty="0">
                          <a:latin typeface="+mj-lt"/>
                        </a:rPr>
                        <a:t>How quickly people become ill</a:t>
                      </a: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39925">
                <a:tc>
                  <a:txBody>
                    <a:bodyPr/>
                    <a:lstStyle/>
                    <a:p>
                      <a:r>
                        <a:rPr lang="en-US" b="1" dirty="0">
                          <a:latin typeface="+mj-lt"/>
                        </a:rPr>
                        <a:t>PEP Impact Model</a:t>
                      </a: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2250" indent="-222250" defTabSz="365760">
                        <a:buFont typeface="Arial" panose="020B0604020202020204" pitchFamily="34" charset="0"/>
                        <a:buChar char="•"/>
                      </a:pPr>
                      <a:r>
                        <a:rPr lang="en-US" sz="1600" dirty="0">
                          <a:solidFill>
                            <a:srgbClr val="FF9900"/>
                          </a:solidFill>
                          <a:latin typeface="+mj-lt"/>
                        </a:rPr>
                        <a:t>Unmitigated epidemic curve</a:t>
                      </a:r>
                    </a:p>
                    <a:p>
                      <a:pPr marL="222250" indent="-222250" defTabSz="365760">
                        <a:buFont typeface="Arial" panose="020B0604020202020204" pitchFamily="34" charset="0"/>
                        <a:buChar char="•"/>
                      </a:pPr>
                      <a:r>
                        <a:rPr lang="en-US" sz="1600" dirty="0">
                          <a:latin typeface="+mj-lt"/>
                        </a:rPr>
                        <a:t>Dispensing Plan</a:t>
                      </a:r>
                    </a:p>
                    <a:p>
                      <a:pPr marL="222250" indent="-222250" defTabSz="365760">
                        <a:buFont typeface="Arial" panose="020B0604020202020204" pitchFamily="34" charset="0"/>
                        <a:buChar char="•"/>
                      </a:pPr>
                      <a:r>
                        <a:rPr lang="en-US" sz="1600" dirty="0">
                          <a:latin typeface="+mj-lt"/>
                        </a:rPr>
                        <a:t>Effectiveness</a:t>
                      </a:r>
                      <a:endParaRPr lang="en-US" sz="1600" baseline="0" dirty="0">
                        <a:latin typeface="+mj-lt"/>
                      </a:endParaRPr>
                    </a:p>
                    <a:p>
                      <a:pPr marL="222250" indent="-222250" defTabSz="365760">
                        <a:buFont typeface="Arial" panose="020B0604020202020204" pitchFamily="34" charset="0"/>
                        <a:buChar char="•"/>
                      </a:pPr>
                      <a:r>
                        <a:rPr lang="en-US" sz="1600" baseline="0" dirty="0">
                          <a:latin typeface="+mj-lt"/>
                        </a:rPr>
                        <a:t>Population needing prophylaxis</a:t>
                      </a:r>
                      <a:endParaRPr lang="en-US" sz="1600" dirty="0">
                        <a:latin typeface="+mj-lt"/>
                      </a:endParaRP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2250">
                        <a:buFont typeface="Arial" panose="020B0604020202020204" pitchFamily="34" charset="0"/>
                        <a:buChar char="•"/>
                      </a:pPr>
                      <a:r>
                        <a:rPr lang="en-US" sz="1600" dirty="0">
                          <a:latin typeface="+mj-lt"/>
                        </a:rPr>
                        <a:t>Cases Prevented by PEP</a:t>
                      </a:r>
                    </a:p>
                    <a:p>
                      <a:pPr marL="228600" indent="-222250">
                        <a:buFont typeface="Arial" panose="020B0604020202020204" pitchFamily="34" charset="0"/>
                        <a:buChar char="•"/>
                      </a:pPr>
                      <a:r>
                        <a:rPr lang="en-US" sz="1600" dirty="0">
                          <a:solidFill>
                            <a:schemeClr val="accent3">
                              <a:lumMod val="60000"/>
                              <a:lumOff val="40000"/>
                            </a:schemeClr>
                          </a:solidFill>
                          <a:latin typeface="+mj-lt"/>
                        </a:rPr>
                        <a:t>PEP-mitigated epidemic curve</a:t>
                      </a: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2250">
                        <a:buFont typeface="Arial" panose="020B0604020202020204" pitchFamily="34" charset="0"/>
                        <a:buChar char="•"/>
                      </a:pPr>
                      <a:r>
                        <a:rPr lang="en-US" sz="1600" dirty="0">
                          <a:latin typeface="+mj-lt"/>
                        </a:rPr>
                        <a:t>Initiate a PEP campaign &amp; when to begin</a:t>
                      </a:r>
                      <a:endParaRPr lang="en-US" sz="1600" baseline="0" dirty="0">
                        <a:latin typeface="+mj-lt"/>
                      </a:endParaRPr>
                    </a:p>
                    <a:p>
                      <a:pPr marL="228600" indent="-222250">
                        <a:buFont typeface="Arial" panose="020B0604020202020204" pitchFamily="34" charset="0"/>
                        <a:buChar char="•"/>
                      </a:pPr>
                      <a:r>
                        <a:rPr lang="en-US" sz="1600" baseline="0" dirty="0">
                          <a:latin typeface="+mj-lt"/>
                        </a:rPr>
                        <a:t>How much PEP to dispense</a:t>
                      </a:r>
                    </a:p>
                    <a:p>
                      <a:pPr marL="228600" indent="-222250">
                        <a:buFont typeface="Arial" panose="020B0604020202020204" pitchFamily="34" charset="0"/>
                        <a:buChar char="•"/>
                      </a:pPr>
                      <a:r>
                        <a:rPr lang="en-US" sz="1600" baseline="0" dirty="0">
                          <a:latin typeface="+mj-lt"/>
                        </a:rPr>
                        <a:t>Dispensing requirements</a:t>
                      </a: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43434">
                <a:tc>
                  <a:txBody>
                    <a:bodyPr/>
                    <a:lstStyle/>
                    <a:p>
                      <a:r>
                        <a:rPr lang="en-US" b="1" dirty="0">
                          <a:latin typeface="+mj-lt"/>
                        </a:rPr>
                        <a:t>Health Care</a:t>
                      </a:r>
                    </a:p>
                    <a:p>
                      <a:r>
                        <a:rPr lang="en-US" b="1" dirty="0">
                          <a:latin typeface="+mj-lt"/>
                        </a:rPr>
                        <a:t>Model</a:t>
                      </a: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222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FF9900"/>
                          </a:solidFill>
                          <a:latin typeface="+mj-lt"/>
                        </a:rPr>
                        <a:t>Unmitigated epidemic curve</a:t>
                      </a:r>
                      <a:r>
                        <a:rPr lang="en-US" sz="1600" dirty="0">
                          <a:solidFill>
                            <a:schemeClr val="tx1"/>
                          </a:solidFill>
                          <a:latin typeface="+mj-lt"/>
                        </a:rPr>
                        <a:t>,</a:t>
                      </a:r>
                      <a:r>
                        <a:rPr lang="en-US" sz="1600" baseline="0" dirty="0">
                          <a:solidFill>
                            <a:schemeClr val="tx1"/>
                          </a:solidFill>
                          <a:latin typeface="+mj-lt"/>
                        </a:rPr>
                        <a:t> or </a:t>
                      </a:r>
                      <a:r>
                        <a:rPr lang="en-US" sz="1600" dirty="0">
                          <a:solidFill>
                            <a:schemeClr val="accent3">
                              <a:lumMod val="60000"/>
                              <a:lumOff val="40000"/>
                            </a:schemeClr>
                          </a:solidFill>
                          <a:latin typeface="+mj-lt"/>
                        </a:rPr>
                        <a:t>PEP-mitigated epidemic curve</a:t>
                      </a:r>
                    </a:p>
                    <a:p>
                      <a:pPr marL="228600" indent="-222250">
                        <a:buFont typeface="Arial" panose="020B0604020202020204" pitchFamily="34" charset="0"/>
                        <a:buChar char="•"/>
                      </a:pPr>
                      <a:r>
                        <a:rPr lang="en-US" sz="1600" baseline="0" dirty="0">
                          <a:latin typeface="+mj-lt"/>
                        </a:rPr>
                        <a:t>Disease Progression</a:t>
                      </a:r>
                    </a:p>
                    <a:p>
                      <a:pPr marL="228600" indent="-222250">
                        <a:buFont typeface="Arial" panose="020B0604020202020204" pitchFamily="34" charset="0"/>
                        <a:buChar char="•"/>
                      </a:pPr>
                      <a:r>
                        <a:rPr lang="en-US" sz="1600" baseline="0" dirty="0">
                          <a:latin typeface="+mj-lt"/>
                        </a:rPr>
                        <a:t>Treatment-seeking behavior</a:t>
                      </a:r>
                    </a:p>
                    <a:p>
                      <a:pPr marL="228600" indent="-222250">
                        <a:buFont typeface="Arial" panose="020B0604020202020204" pitchFamily="34" charset="0"/>
                        <a:buChar char="•"/>
                      </a:pPr>
                      <a:r>
                        <a:rPr lang="en-US" sz="1600" baseline="0" dirty="0">
                          <a:latin typeface="+mj-lt"/>
                        </a:rPr>
                        <a:t>Treatment Effectiveness and availability</a:t>
                      </a:r>
                      <a:endParaRPr lang="en-US" sz="1600" dirty="0">
                        <a:solidFill>
                          <a:schemeClr val="tx1"/>
                        </a:solidFill>
                        <a:latin typeface="+mj-lt"/>
                      </a:endParaRP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2250" indent="-222250">
                        <a:buFont typeface="Arial" panose="020B0604020202020204" pitchFamily="34" charset="0"/>
                        <a:buChar char="•"/>
                      </a:pPr>
                      <a:r>
                        <a:rPr lang="en-US" sz="1600" dirty="0">
                          <a:latin typeface="+mj-lt"/>
                        </a:rPr>
                        <a:t>Hospital demand curves: ED Surge &amp; Treatment Load</a:t>
                      </a:r>
                    </a:p>
                    <a:p>
                      <a:pPr marL="222250" indent="-222250">
                        <a:buFont typeface="Arial" panose="020B0604020202020204" pitchFamily="34" charset="0"/>
                        <a:buChar char="•"/>
                      </a:pPr>
                      <a:r>
                        <a:rPr lang="en-US" sz="1600" dirty="0">
                          <a:latin typeface="+mj-lt"/>
                        </a:rPr>
                        <a:t>Deaths</a:t>
                      </a:r>
                      <a:r>
                        <a:rPr lang="en-US" sz="1600" baseline="0" dirty="0">
                          <a:latin typeface="+mj-lt"/>
                        </a:rPr>
                        <a:t> curve</a:t>
                      </a:r>
                    </a:p>
                    <a:p>
                      <a:pPr marL="222250" indent="-222250">
                        <a:buFont typeface="Arial" panose="020B0604020202020204" pitchFamily="34" charset="0"/>
                        <a:buChar char="•"/>
                      </a:pPr>
                      <a:r>
                        <a:rPr lang="en-US" sz="1600" baseline="0" dirty="0">
                          <a:latin typeface="+mj-lt"/>
                        </a:rPr>
                        <a:t>Recovered curve</a:t>
                      </a:r>
                      <a:endParaRPr lang="en-US" sz="1600" dirty="0">
                        <a:latin typeface="+mj-lt"/>
                      </a:endParaRP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2250">
                        <a:buFont typeface="Arial" panose="020B0604020202020204" pitchFamily="34" charset="0"/>
                        <a:buChar char="•"/>
                      </a:pPr>
                      <a:r>
                        <a:rPr lang="en-US" sz="1600" dirty="0">
                          <a:latin typeface="+mj-lt"/>
                        </a:rPr>
                        <a:t>Standard</a:t>
                      </a:r>
                      <a:r>
                        <a:rPr lang="en-US" sz="1600" baseline="0" dirty="0">
                          <a:latin typeface="+mj-lt"/>
                        </a:rPr>
                        <a:t>s of care</a:t>
                      </a:r>
                    </a:p>
                    <a:p>
                      <a:pPr marL="228600" indent="-222250">
                        <a:buFont typeface="Arial" panose="020B0604020202020204" pitchFamily="34" charset="0"/>
                        <a:buChar char="•"/>
                      </a:pPr>
                      <a:r>
                        <a:rPr lang="en-US" sz="1600" baseline="0" dirty="0">
                          <a:latin typeface="+mj-lt"/>
                        </a:rPr>
                        <a:t>Treatment guidance to public</a:t>
                      </a:r>
                    </a:p>
                    <a:p>
                      <a:pPr marL="228600" indent="-222250">
                        <a:buFont typeface="Arial" panose="020B0604020202020204" pitchFamily="34" charset="0"/>
                        <a:buChar char="•"/>
                      </a:pPr>
                      <a:r>
                        <a:rPr lang="en-US" sz="1600" baseline="0" dirty="0">
                          <a:latin typeface="+mj-lt"/>
                        </a:rPr>
                        <a:t>Set treatment priority</a:t>
                      </a:r>
                    </a:p>
                    <a:p>
                      <a:pPr marL="228600" indent="-222250">
                        <a:buFont typeface="Arial" panose="020B0604020202020204" pitchFamily="34" charset="0"/>
                        <a:buChar char="•"/>
                      </a:pPr>
                      <a:r>
                        <a:rPr lang="en-US" sz="1600" baseline="0" dirty="0">
                          <a:latin typeface="+mj-lt"/>
                        </a:rPr>
                        <a:t>Mobilize medical care resources</a:t>
                      </a:r>
                      <a:endParaRPr lang="en-US" sz="1600" dirty="0">
                        <a:latin typeface="+mj-lt"/>
                      </a:endParaRP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2"/>
          <p:cNvSpPr txBox="1">
            <a:spLocks/>
          </p:cNvSpPr>
          <p:nvPr/>
        </p:nvSpPr>
        <p:spPr>
          <a:xfrm>
            <a:off x="8534400" y="6517956"/>
            <a:ext cx="3810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400" dirty="0">
                <a:solidFill>
                  <a:srgbClr val="FFFFFF"/>
                </a:solidFill>
              </a:rPr>
              <a:t>8</a:t>
            </a:r>
          </a:p>
        </p:txBody>
      </p:sp>
    </p:spTree>
    <p:extLst>
      <p:ext uri="{BB962C8B-B14F-4D97-AF65-F5344CB8AC3E}">
        <p14:creationId xmlns:p14="http://schemas.microsoft.com/office/powerpoint/2010/main" val="36625229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Assumptions</a:t>
            </a:r>
          </a:p>
        </p:txBody>
      </p:sp>
      <p:sp>
        <p:nvSpPr>
          <p:cNvPr id="3" name="Content Placeholder 2"/>
          <p:cNvSpPr>
            <a:spLocks noGrp="1"/>
          </p:cNvSpPr>
          <p:nvPr>
            <p:ph idx="1"/>
          </p:nvPr>
        </p:nvSpPr>
        <p:spPr/>
        <p:txBody>
          <a:bodyPr>
            <a:normAutofit/>
          </a:bodyPr>
          <a:lstStyle/>
          <a:p>
            <a:r>
              <a:rPr lang="en-US" sz="2800" dirty="0"/>
              <a:t>Single, point source release</a:t>
            </a:r>
          </a:p>
          <a:p>
            <a:r>
              <a:rPr lang="en-US" sz="2800" dirty="0"/>
              <a:t>Uniform exposure dosage</a:t>
            </a:r>
          </a:p>
          <a:p>
            <a:r>
              <a:rPr lang="en-US" sz="2800" dirty="0"/>
              <a:t>Event is detected as a result of symptomatic persons seeking medical care </a:t>
            </a:r>
          </a:p>
          <a:p>
            <a:r>
              <a:rPr lang="en-US" sz="2800" dirty="0"/>
              <a:t>Re-</a:t>
            </a:r>
            <a:r>
              <a:rPr lang="en-US" sz="2800" dirty="0" err="1"/>
              <a:t>aerosolization</a:t>
            </a:r>
            <a:r>
              <a:rPr lang="en-US" sz="2800" dirty="0"/>
              <a:t> of spores accounts for a minimal fraction of cases</a:t>
            </a:r>
          </a:p>
          <a:p>
            <a:r>
              <a:rPr lang="en-US" sz="2800" dirty="0"/>
              <a:t>No inefficiencies or errors in diagnosing cases and initiating treatment</a:t>
            </a:r>
          </a:p>
        </p:txBody>
      </p:sp>
      <p:sp>
        <p:nvSpPr>
          <p:cNvPr id="4" name="Slide Number Placeholder 2"/>
          <p:cNvSpPr txBox="1">
            <a:spLocks/>
          </p:cNvSpPr>
          <p:nvPr/>
        </p:nvSpPr>
        <p:spPr>
          <a:xfrm>
            <a:off x="8625526" y="6492875"/>
            <a:ext cx="3810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400" dirty="0">
                <a:solidFill>
                  <a:srgbClr val="FFFFFF"/>
                </a:solidFill>
              </a:rPr>
              <a:t>9</a:t>
            </a:r>
          </a:p>
        </p:txBody>
      </p:sp>
    </p:spTree>
    <p:extLst>
      <p:ext uri="{BB962C8B-B14F-4D97-AF65-F5344CB8AC3E}">
        <p14:creationId xmlns:p14="http://schemas.microsoft.com/office/powerpoint/2010/main" val="42891722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normAutofit lnSpcReduction="10000"/>
          </a:bodyPr>
          <a:lstStyle/>
          <a:p>
            <a:r>
              <a:rPr lang="en-US" sz="2800" dirty="0"/>
              <a:t>Does not account for gastrointestinal and cutaneous forms of anthrax disease.</a:t>
            </a:r>
          </a:p>
          <a:p>
            <a:pPr lvl="1"/>
            <a:r>
              <a:rPr lang="en-US" dirty="0"/>
              <a:t>These forms may result in 20% more cases than currently estimated</a:t>
            </a:r>
          </a:p>
          <a:p>
            <a:endParaRPr lang="en-US" sz="2800" dirty="0"/>
          </a:p>
          <a:p>
            <a:r>
              <a:rPr lang="en-US" sz="2800" dirty="0"/>
              <a:t>Not applicable for multiple releases (“reload”)</a:t>
            </a:r>
          </a:p>
          <a:p>
            <a:endParaRPr lang="en-US" sz="2800" dirty="0"/>
          </a:p>
          <a:p>
            <a:r>
              <a:rPr lang="en-US" sz="2800" dirty="0"/>
              <a:t>Does not directly address the effects of competition for treatment resources by non-cases</a:t>
            </a:r>
          </a:p>
          <a:p>
            <a:pPr lvl="1"/>
            <a:r>
              <a:rPr lang="en-US" dirty="0"/>
              <a:t>Version 2 will address this</a:t>
            </a:r>
          </a:p>
          <a:p>
            <a:endParaRPr lang="en-US" sz="2800" dirty="0"/>
          </a:p>
        </p:txBody>
      </p:sp>
      <p:sp>
        <p:nvSpPr>
          <p:cNvPr id="4" name="Slide Number Placeholder 2"/>
          <p:cNvSpPr txBox="1">
            <a:spLocks/>
          </p:cNvSpPr>
          <p:nvPr/>
        </p:nvSpPr>
        <p:spPr>
          <a:xfrm>
            <a:off x="8496300" y="6492875"/>
            <a:ext cx="3810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400" dirty="0">
                <a:solidFill>
                  <a:srgbClr val="FFFFFF"/>
                </a:solidFill>
              </a:rPr>
              <a:t>10</a:t>
            </a:r>
          </a:p>
        </p:txBody>
      </p:sp>
    </p:spTree>
    <p:extLst>
      <p:ext uri="{BB962C8B-B14F-4D97-AF65-F5344CB8AC3E}">
        <p14:creationId xmlns:p14="http://schemas.microsoft.com/office/powerpoint/2010/main" val="29608683"/>
      </p:ext>
    </p:extLst>
  </p:cSld>
  <p:clrMapOvr>
    <a:masterClrMapping/>
  </p:clrMapOvr>
  <p:transition>
    <p:fade/>
  </p:transition>
</p:sld>
</file>

<file path=ppt/theme/theme1.xml><?xml version="1.0" encoding="utf-8"?>
<a:theme xmlns:a="http://schemas.openxmlformats.org/drawingml/2006/main" name="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CEZID_presentation_LIGHT" id="{26E15E95-C9DA-4E99-A175-C390254F3D86}" vid="{DAB75DBB-D6E1-4923-8F30-88458BFD8E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NCEZID_presentation_LIGHT</Template>
  <TotalTime>2183</TotalTime>
  <Words>1098</Words>
  <Application>Microsoft Macintosh PowerPoint</Application>
  <PresentationFormat>On-screen Show (4:3)</PresentationFormat>
  <Paragraphs>189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Myriad Web Pro</vt:lpstr>
      <vt:lpstr>Wingdings</vt:lpstr>
      <vt:lpstr>CDC_OD_PPT_light([1]</vt:lpstr>
      <vt:lpstr>ANTHRAX ASSIST:  Modeling Tool for Decision Support during Early Days of an Anthrax Event</vt:lpstr>
      <vt:lpstr>Outline</vt:lpstr>
      <vt:lpstr>Why we built it (1 of 3)</vt:lpstr>
      <vt:lpstr>Why we built it (2 of 3)</vt:lpstr>
      <vt:lpstr>Why we built it (3 of 3)</vt:lpstr>
      <vt:lpstr>Anthrax Assist Audience</vt:lpstr>
      <vt:lpstr>Tool Structure</vt:lpstr>
      <vt:lpstr>Critical Assumptions</vt:lpstr>
      <vt:lpstr>Limitations</vt:lpstr>
      <vt:lpstr>Summary: What Anthrax Assist Does</vt:lpstr>
      <vt:lpstr>Anthrax Assist Demonstration</vt:lpstr>
      <vt:lpstr>PowerPoint Presentation</vt:lpstr>
      <vt:lpstr>Supplementary Slides</vt:lpstr>
      <vt:lpstr>Anthrax Background</vt:lpstr>
      <vt:lpstr>Disease stages, intervention states, &amp; transitions modeled with Anthrax Assist</vt:lpstr>
    </vt:vector>
  </TitlesOfParts>
  <Company>Centers for Disease Control and Prevention</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ANTHRAX ASSIST:  A Modeling Tool for Public Health Decision Support During an Anthrax Event</dc:title>
  <dc:creator>Gabriel</dc:creator>
  <cp:lastModifiedBy>Catherine Tong</cp:lastModifiedBy>
  <cp:revision>149</cp:revision>
  <cp:lastPrinted>2017-03-08T17:18:44Z</cp:lastPrinted>
  <dcterms:created xsi:type="dcterms:W3CDTF">2013-07-23T17:43:05Z</dcterms:created>
  <dcterms:modified xsi:type="dcterms:W3CDTF">2018-04-24T18:14:35Z</dcterms:modified>
</cp:coreProperties>
</file>