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1" autoAdjust="0"/>
    <p:restoredTop sz="94660"/>
  </p:normalViewPr>
  <p:slideViewPr>
    <p:cSldViewPr snapToGrid="0">
      <p:cViewPr varScale="1">
        <p:scale>
          <a:sx n="67" d="100"/>
          <a:sy n="67" d="100"/>
        </p:scale>
        <p:origin x="53"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07F32A-A87E-44F2-8E26-9CB7E283B08E}" type="datetimeFigureOut">
              <a:rPr lang="en-US" smtClean="0"/>
              <a:t>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002220-FEF8-4381-87A9-040FD590E4D4}" type="slidenum">
              <a:rPr lang="en-US" smtClean="0"/>
              <a:t>‹#›</a:t>
            </a:fld>
            <a:endParaRPr lang="en-US"/>
          </a:p>
        </p:txBody>
      </p:sp>
    </p:spTree>
    <p:extLst>
      <p:ext uri="{BB962C8B-B14F-4D97-AF65-F5344CB8AC3E}">
        <p14:creationId xmlns:p14="http://schemas.microsoft.com/office/powerpoint/2010/main" val="194016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rtl="0">
              <a:spcBef>
                <a:spcPts val="0"/>
              </a:spcBef>
              <a:buSzPct val="25000"/>
              <a:buNone/>
            </a:pPr>
            <a:r>
              <a:rPr lang="en-US" sz="1200" b="0" i="0" u="none" strike="noStrike" kern="1200" cap="none" dirty="0" smtClean="0">
                <a:solidFill>
                  <a:schemeClr val="dk1"/>
                </a:solidFill>
                <a:effectLst/>
                <a:latin typeface="Calibri"/>
                <a:ea typeface="Calibri"/>
                <a:cs typeface="Calibri"/>
                <a:sym typeface="Calibri"/>
              </a:rPr>
              <a:t>My background is in </a:t>
            </a:r>
          </a:p>
          <a:p>
            <a:pPr marL="0" marR="0" lvl="0" indent="0" algn="l" rtl="0">
              <a:spcBef>
                <a:spcPts val="0"/>
              </a:spcBef>
              <a:buSzPct val="25000"/>
              <a:buNone/>
            </a:pPr>
            <a:r>
              <a:rPr lang="en-US" sz="1200" b="0" i="0" u="none" strike="noStrike" kern="1200" cap="none" dirty="0" smtClean="0">
                <a:solidFill>
                  <a:schemeClr val="dk1"/>
                </a:solidFill>
                <a:effectLst/>
                <a:latin typeface="Calibri"/>
                <a:ea typeface="Calibri"/>
                <a:cs typeface="Calibri"/>
                <a:sym typeface="Calibri"/>
              </a:rPr>
              <a:t>My</a:t>
            </a:r>
            <a:r>
              <a:rPr lang="en-US" sz="1200" b="0" i="0" u="none" strike="noStrike" kern="1200" cap="none" baseline="0" dirty="0" smtClean="0">
                <a:solidFill>
                  <a:schemeClr val="dk1"/>
                </a:solidFill>
                <a:effectLst/>
                <a:latin typeface="Calibri"/>
                <a:ea typeface="Calibri"/>
                <a:cs typeface="Calibri"/>
                <a:sym typeface="Calibri"/>
              </a:rPr>
              <a:t> research is about understanding </a:t>
            </a:r>
            <a:r>
              <a:rPr lang="en-US" sz="1200" b="0" i="0" u="none" strike="noStrike" kern="1200" cap="none" dirty="0" smtClean="0">
                <a:solidFill>
                  <a:schemeClr val="dk1"/>
                </a:solidFill>
                <a:effectLst/>
                <a:latin typeface="Calibri"/>
                <a:ea typeface="Calibri"/>
                <a:cs typeface="Calibri"/>
                <a:sym typeface="Calibri"/>
              </a:rPr>
              <a:t>health problems, patient experiences, and social interactions using data from online environments, such as social</a:t>
            </a:r>
            <a:r>
              <a:rPr lang="en-US" sz="1200" b="0" i="0" u="none" strike="noStrike" kern="1200" cap="none" baseline="0" dirty="0" smtClean="0">
                <a:solidFill>
                  <a:schemeClr val="dk1"/>
                </a:solidFill>
                <a:effectLst/>
                <a:latin typeface="Calibri"/>
                <a:ea typeface="Calibri"/>
                <a:cs typeface="Calibri"/>
                <a:sym typeface="Calibri"/>
              </a:rPr>
              <a:t> media and online communities</a:t>
            </a:r>
            <a:endParaRPr lang="en-US" sz="1200" b="0" i="0" u="none" strike="noStrike" kern="1200" cap="none" dirty="0" smtClean="0">
              <a:solidFill>
                <a:schemeClr val="dk1"/>
              </a:solidFill>
              <a:effectLst/>
              <a:latin typeface="Calibri"/>
              <a:ea typeface="Calibri"/>
              <a:cs typeface="Calibri"/>
              <a:sym typeface="Calibri"/>
            </a:endParaRPr>
          </a:p>
          <a:p>
            <a:pPr marL="0" marR="0" lvl="0" indent="0" algn="l" rtl="0">
              <a:spcBef>
                <a:spcPts val="0"/>
              </a:spcBef>
              <a:buSzPct val="25000"/>
              <a:buNone/>
            </a:pPr>
            <a:r>
              <a:rPr lang="en-US" sz="1200" b="0" i="0" u="none" strike="noStrike" kern="1200" cap="none" dirty="0" smtClean="0">
                <a:solidFill>
                  <a:schemeClr val="dk1"/>
                </a:solidFill>
                <a:effectLst/>
                <a:latin typeface="Calibri"/>
                <a:ea typeface="Calibri"/>
                <a:cs typeface="Calibri"/>
                <a:sym typeface="Calibri"/>
              </a:rPr>
              <a:t>by applying computational methods, such as natural language processing and machine learning</a:t>
            </a:r>
            <a:r>
              <a:rPr lang="en-US" dirty="0" smtClean="0">
                <a:effectLst/>
              </a:rPr>
              <a:t> </a:t>
            </a:r>
            <a:endParaRPr lang="en-US" sz="1200" b="0" i="0" u="none" strike="noStrike" cap="none" dirty="0" smtClean="0">
              <a:solidFill>
                <a:schemeClr val="dk1"/>
              </a:solidFill>
              <a:latin typeface="Calibri"/>
              <a:ea typeface="Calibri"/>
              <a:cs typeface="Calibri"/>
              <a:sym typeface="Calibri"/>
            </a:endParaRP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90104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C42F6B-DE1D-4158-BAC2-634CF1B985BA}" type="datetimeFigureOut">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53B9E-559C-468B-AC66-DEB744DA0CED}" type="slidenum">
              <a:rPr lang="en-US" smtClean="0"/>
              <a:t>‹#›</a:t>
            </a:fld>
            <a:endParaRPr lang="en-US"/>
          </a:p>
        </p:txBody>
      </p:sp>
    </p:spTree>
    <p:extLst>
      <p:ext uri="{BB962C8B-B14F-4D97-AF65-F5344CB8AC3E}">
        <p14:creationId xmlns:p14="http://schemas.microsoft.com/office/powerpoint/2010/main" val="2647658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C42F6B-DE1D-4158-BAC2-634CF1B985BA}" type="datetimeFigureOut">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53B9E-559C-468B-AC66-DEB744DA0CED}" type="slidenum">
              <a:rPr lang="en-US" smtClean="0"/>
              <a:t>‹#›</a:t>
            </a:fld>
            <a:endParaRPr lang="en-US"/>
          </a:p>
        </p:txBody>
      </p:sp>
    </p:spTree>
    <p:extLst>
      <p:ext uri="{BB962C8B-B14F-4D97-AF65-F5344CB8AC3E}">
        <p14:creationId xmlns:p14="http://schemas.microsoft.com/office/powerpoint/2010/main" val="254577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C42F6B-DE1D-4158-BAC2-634CF1B985BA}" type="datetimeFigureOut">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53B9E-559C-468B-AC66-DEB744DA0CED}" type="slidenum">
              <a:rPr lang="en-US" smtClean="0"/>
              <a:t>‹#›</a:t>
            </a:fld>
            <a:endParaRPr lang="en-US"/>
          </a:p>
        </p:txBody>
      </p:sp>
    </p:spTree>
    <p:extLst>
      <p:ext uri="{BB962C8B-B14F-4D97-AF65-F5344CB8AC3E}">
        <p14:creationId xmlns:p14="http://schemas.microsoft.com/office/powerpoint/2010/main" val="2089432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C42F6B-DE1D-4158-BAC2-634CF1B985BA}" type="datetimeFigureOut">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53B9E-559C-468B-AC66-DEB744DA0CED}" type="slidenum">
              <a:rPr lang="en-US" smtClean="0"/>
              <a:t>‹#›</a:t>
            </a:fld>
            <a:endParaRPr lang="en-US"/>
          </a:p>
        </p:txBody>
      </p:sp>
    </p:spTree>
    <p:extLst>
      <p:ext uri="{BB962C8B-B14F-4D97-AF65-F5344CB8AC3E}">
        <p14:creationId xmlns:p14="http://schemas.microsoft.com/office/powerpoint/2010/main" val="1993549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C42F6B-DE1D-4158-BAC2-634CF1B985BA}" type="datetimeFigureOut">
              <a:rPr lang="en-US" smtClean="0"/>
              <a:t>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53B9E-559C-468B-AC66-DEB744DA0CED}" type="slidenum">
              <a:rPr lang="en-US" smtClean="0"/>
              <a:t>‹#›</a:t>
            </a:fld>
            <a:endParaRPr lang="en-US"/>
          </a:p>
        </p:txBody>
      </p:sp>
    </p:spTree>
    <p:extLst>
      <p:ext uri="{BB962C8B-B14F-4D97-AF65-F5344CB8AC3E}">
        <p14:creationId xmlns:p14="http://schemas.microsoft.com/office/powerpoint/2010/main" val="2535208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C42F6B-DE1D-4158-BAC2-634CF1B985BA}" type="datetimeFigureOut">
              <a:rPr lang="en-US" smtClean="0"/>
              <a:t>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53B9E-559C-468B-AC66-DEB744DA0CED}" type="slidenum">
              <a:rPr lang="en-US" smtClean="0"/>
              <a:t>‹#›</a:t>
            </a:fld>
            <a:endParaRPr lang="en-US"/>
          </a:p>
        </p:txBody>
      </p:sp>
    </p:spTree>
    <p:extLst>
      <p:ext uri="{BB962C8B-B14F-4D97-AF65-F5344CB8AC3E}">
        <p14:creationId xmlns:p14="http://schemas.microsoft.com/office/powerpoint/2010/main" val="2304810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C42F6B-DE1D-4158-BAC2-634CF1B985BA}" type="datetimeFigureOut">
              <a:rPr lang="en-US" smtClean="0"/>
              <a:t>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53B9E-559C-468B-AC66-DEB744DA0CED}" type="slidenum">
              <a:rPr lang="en-US" smtClean="0"/>
              <a:t>‹#›</a:t>
            </a:fld>
            <a:endParaRPr lang="en-US"/>
          </a:p>
        </p:txBody>
      </p:sp>
    </p:spTree>
    <p:extLst>
      <p:ext uri="{BB962C8B-B14F-4D97-AF65-F5344CB8AC3E}">
        <p14:creationId xmlns:p14="http://schemas.microsoft.com/office/powerpoint/2010/main" val="1872259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C42F6B-DE1D-4158-BAC2-634CF1B985BA}" type="datetimeFigureOut">
              <a:rPr lang="en-US" smtClean="0"/>
              <a:t>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53B9E-559C-468B-AC66-DEB744DA0CED}" type="slidenum">
              <a:rPr lang="en-US" smtClean="0"/>
              <a:t>‹#›</a:t>
            </a:fld>
            <a:endParaRPr lang="en-US"/>
          </a:p>
        </p:txBody>
      </p:sp>
    </p:spTree>
    <p:extLst>
      <p:ext uri="{BB962C8B-B14F-4D97-AF65-F5344CB8AC3E}">
        <p14:creationId xmlns:p14="http://schemas.microsoft.com/office/powerpoint/2010/main" val="1322023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42F6B-DE1D-4158-BAC2-634CF1B985BA}" type="datetimeFigureOut">
              <a:rPr lang="en-US" smtClean="0"/>
              <a:t>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53B9E-559C-468B-AC66-DEB744DA0CED}" type="slidenum">
              <a:rPr lang="en-US" smtClean="0"/>
              <a:t>‹#›</a:t>
            </a:fld>
            <a:endParaRPr lang="en-US"/>
          </a:p>
        </p:txBody>
      </p:sp>
    </p:spTree>
    <p:extLst>
      <p:ext uri="{BB962C8B-B14F-4D97-AF65-F5344CB8AC3E}">
        <p14:creationId xmlns:p14="http://schemas.microsoft.com/office/powerpoint/2010/main" val="285004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42F6B-DE1D-4158-BAC2-634CF1B985BA}" type="datetimeFigureOut">
              <a:rPr lang="en-US" smtClean="0"/>
              <a:t>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53B9E-559C-468B-AC66-DEB744DA0CED}" type="slidenum">
              <a:rPr lang="en-US" smtClean="0"/>
              <a:t>‹#›</a:t>
            </a:fld>
            <a:endParaRPr lang="en-US"/>
          </a:p>
        </p:txBody>
      </p:sp>
    </p:spTree>
    <p:extLst>
      <p:ext uri="{BB962C8B-B14F-4D97-AF65-F5344CB8AC3E}">
        <p14:creationId xmlns:p14="http://schemas.microsoft.com/office/powerpoint/2010/main" val="2058117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42F6B-DE1D-4158-BAC2-634CF1B985BA}" type="datetimeFigureOut">
              <a:rPr lang="en-US" smtClean="0"/>
              <a:t>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53B9E-559C-468B-AC66-DEB744DA0CED}" type="slidenum">
              <a:rPr lang="en-US" smtClean="0"/>
              <a:t>‹#›</a:t>
            </a:fld>
            <a:endParaRPr lang="en-US"/>
          </a:p>
        </p:txBody>
      </p:sp>
    </p:spTree>
    <p:extLst>
      <p:ext uri="{BB962C8B-B14F-4D97-AF65-F5344CB8AC3E}">
        <p14:creationId xmlns:p14="http://schemas.microsoft.com/office/powerpoint/2010/main" val="2599376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42F6B-DE1D-4158-BAC2-634CF1B985BA}" type="datetimeFigureOut">
              <a:rPr lang="en-US" smtClean="0"/>
              <a:t>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253B9E-559C-468B-AC66-DEB744DA0CED}" type="slidenum">
              <a:rPr lang="en-US" smtClean="0"/>
              <a:t>‹#›</a:t>
            </a:fld>
            <a:endParaRPr lang="en-US"/>
          </a:p>
        </p:txBody>
      </p:sp>
    </p:spTree>
    <p:extLst>
      <p:ext uri="{BB962C8B-B14F-4D97-AF65-F5344CB8AC3E}">
        <p14:creationId xmlns:p14="http://schemas.microsoft.com/office/powerpoint/2010/main" val="1675534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Albert Park, Ph.D.</a:t>
            </a:r>
            <a:endParaRPr lang="en-US" dirty="0"/>
          </a:p>
        </p:txBody>
      </p:sp>
      <p:sp>
        <p:nvSpPr>
          <p:cNvPr id="4" name="Slide Number Placeholder 3"/>
          <p:cNvSpPr>
            <a:spLocks noGrp="1"/>
          </p:cNvSpPr>
          <p:nvPr>
            <p:ph type="sldNum" idx="12"/>
          </p:nvPr>
        </p:nvSpPr>
        <p:spPr/>
        <p:txBody>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1</a:t>
            </a:fld>
            <a:endParaRPr lang="en-US" sz="1200">
              <a:solidFill>
                <a:srgbClr val="888888"/>
              </a:solidFill>
              <a:latin typeface="Calibri"/>
              <a:ea typeface="Calibri"/>
              <a:cs typeface="Calibri"/>
              <a:sym typeface="Calibri"/>
            </a:endParaRPr>
          </a:p>
        </p:txBody>
      </p:sp>
      <p:sp>
        <p:nvSpPr>
          <p:cNvPr id="6" name="Shape 107"/>
          <p:cNvSpPr txBox="1">
            <a:spLocks noGrp="1"/>
          </p:cNvSpPr>
          <p:nvPr>
            <p:ph type="body" idx="1"/>
          </p:nvPr>
        </p:nvSpPr>
        <p:spPr>
          <a:xfrm>
            <a:off x="3408218" y="1600201"/>
            <a:ext cx="8382000" cy="4525963"/>
          </a:xfrm>
          <a:prstGeom prst="rect">
            <a:avLst/>
          </a:prstGeom>
          <a:noFill/>
          <a:ln>
            <a:noFill/>
          </a:ln>
        </p:spPr>
        <p:txBody>
          <a:bodyPr wrap="square" lIns="91425" tIns="45700" rIns="91425" bIns="45700" anchor="t" anchorCtr="0">
            <a:noAutofit/>
          </a:bodyPr>
          <a:lstStyle/>
          <a:p>
            <a:pPr indent="-342900"/>
            <a:r>
              <a:rPr lang="en-US" b="1" dirty="0"/>
              <a:t>Background</a:t>
            </a:r>
            <a:r>
              <a:rPr lang="en-US" dirty="0"/>
              <a:t>: </a:t>
            </a:r>
            <a:r>
              <a:rPr lang="en-US" dirty="0" smtClean="0"/>
              <a:t>Public Health Informatics, Consumer Health Informatics, </a:t>
            </a:r>
            <a:r>
              <a:rPr lang="en-US" sz="2800" dirty="0" smtClean="0"/>
              <a:t>Data </a:t>
            </a:r>
            <a:r>
              <a:rPr lang="en-US" sz="2800" dirty="0"/>
              <a:t>and Computational Science, </a:t>
            </a:r>
            <a:r>
              <a:rPr lang="en-US" dirty="0" smtClean="0"/>
              <a:t>Human-Computer Interaction, </a:t>
            </a:r>
            <a:r>
              <a:rPr lang="en-US" dirty="0"/>
              <a:t>Social </a:t>
            </a:r>
            <a:r>
              <a:rPr lang="en-US" dirty="0" smtClean="0"/>
              <a:t>Computing</a:t>
            </a:r>
            <a:endParaRPr lang="en-US" sz="2800" dirty="0" smtClean="0"/>
          </a:p>
          <a:p>
            <a:pPr indent="-342900">
              <a:lnSpc>
                <a:spcPct val="90000"/>
              </a:lnSpc>
            </a:pPr>
            <a:endParaRPr lang="en-US" dirty="0"/>
          </a:p>
          <a:p>
            <a:pPr indent="-342900">
              <a:lnSpc>
                <a:spcPct val="90000"/>
              </a:lnSpc>
            </a:pPr>
            <a:r>
              <a:rPr lang="en-US" b="1" dirty="0" smtClean="0"/>
              <a:t>Research Interests</a:t>
            </a:r>
            <a:r>
              <a:rPr lang="en-US" dirty="0" smtClean="0"/>
              <a:t>:</a:t>
            </a:r>
            <a:r>
              <a:rPr lang="en-US" dirty="0"/>
              <a:t> </a:t>
            </a:r>
            <a:endParaRPr lang="en-US" dirty="0" smtClean="0"/>
          </a:p>
          <a:p>
            <a:pPr lvl="1" indent="-342900">
              <a:lnSpc>
                <a:spcPct val="90000"/>
              </a:lnSpc>
            </a:pPr>
            <a:r>
              <a:rPr lang="en-US" b="1" dirty="0" smtClean="0"/>
              <a:t>Focus</a:t>
            </a:r>
            <a:r>
              <a:rPr lang="en-US" dirty="0" smtClean="0"/>
              <a:t>: health concerns, health problems</a:t>
            </a:r>
            <a:r>
              <a:rPr lang="en-US" dirty="0"/>
              <a:t>, patient experiences, </a:t>
            </a:r>
            <a:r>
              <a:rPr lang="en-US" dirty="0" smtClean="0"/>
              <a:t>social </a:t>
            </a:r>
            <a:r>
              <a:rPr lang="en-US" dirty="0"/>
              <a:t>interactions </a:t>
            </a:r>
            <a:endParaRPr lang="en-US" dirty="0" smtClean="0"/>
          </a:p>
          <a:p>
            <a:pPr lvl="1" indent="-342900">
              <a:lnSpc>
                <a:spcPct val="90000"/>
              </a:lnSpc>
            </a:pPr>
            <a:r>
              <a:rPr lang="en-US" b="1" dirty="0" smtClean="0"/>
              <a:t>Data</a:t>
            </a:r>
            <a:r>
              <a:rPr lang="en-US" dirty="0" smtClean="0"/>
              <a:t>: large social media datasets</a:t>
            </a:r>
          </a:p>
          <a:p>
            <a:pPr lvl="1" indent="-342900">
              <a:lnSpc>
                <a:spcPct val="90000"/>
              </a:lnSpc>
            </a:pPr>
            <a:r>
              <a:rPr lang="en-US" b="1" dirty="0" smtClean="0"/>
              <a:t>Methods</a:t>
            </a:r>
            <a:r>
              <a:rPr lang="en-US" dirty="0" smtClean="0"/>
              <a:t>: natural language processing, machine learning </a:t>
            </a:r>
            <a:endParaRPr lang="en-US" dirty="0"/>
          </a:p>
        </p:txBody>
      </p:sp>
      <p:pic>
        <p:nvPicPr>
          <p:cNvPr id="8"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0588" y="3501218"/>
            <a:ext cx="1685632" cy="1685632"/>
          </a:xfrm>
          <a:prstGeom prst="rect">
            <a:avLst/>
          </a:prstGeom>
        </p:spPr>
      </p:pic>
      <p:pic>
        <p:nvPicPr>
          <p:cNvPr id="9" name="Shape 480"/>
          <p:cNvPicPr preferRelativeResize="0">
            <a:picLocks/>
          </p:cNvPicPr>
          <p:nvPr/>
        </p:nvPicPr>
        <p:blipFill rotWithShape="1">
          <a:blip r:embed="rId4">
            <a:alphaModFix/>
          </a:blip>
          <a:srcRect/>
          <a:stretch/>
        </p:blipFill>
        <p:spPr>
          <a:xfrm>
            <a:off x="960588" y="1600200"/>
            <a:ext cx="1685632" cy="1508759"/>
          </a:xfrm>
          <a:prstGeom prst="rect">
            <a:avLst/>
          </a:prstGeom>
          <a:noFill/>
          <a:ln>
            <a:noFill/>
          </a:ln>
        </p:spPr>
      </p:pic>
      <p:sp>
        <p:nvSpPr>
          <p:cNvPr id="11" name="Shape 1371"/>
          <p:cNvSpPr txBox="1"/>
          <p:nvPr/>
        </p:nvSpPr>
        <p:spPr>
          <a:xfrm>
            <a:off x="2199883" y="6186480"/>
            <a:ext cx="7792232" cy="584774"/>
          </a:xfrm>
          <a:prstGeom prst="rect">
            <a:avLst/>
          </a:prstGeom>
          <a:noFill/>
          <a:ln>
            <a:noFill/>
          </a:ln>
        </p:spPr>
        <p:txBody>
          <a:bodyPr wrap="square" lIns="91425" tIns="45700" rIns="91425" bIns="45700" anchor="t" anchorCtr="0">
            <a:noAutofit/>
          </a:bodyPr>
          <a:lstStyle/>
          <a:p>
            <a:pPr>
              <a:buSzPct val="25000"/>
            </a:pPr>
            <a:r>
              <a:rPr lang="en-US" sz="4400" dirty="0">
                <a:solidFill>
                  <a:schemeClr val="dk1"/>
                </a:solidFill>
                <a:latin typeface="Calibri"/>
                <a:ea typeface="Calibri"/>
                <a:cs typeface="Calibri"/>
                <a:sym typeface="Calibri"/>
              </a:rPr>
              <a:t>Email: </a:t>
            </a:r>
            <a:r>
              <a:rPr lang="en-US" sz="4400" dirty="0" smtClean="0">
                <a:solidFill>
                  <a:schemeClr val="dk1"/>
                </a:solidFill>
                <a:latin typeface="Calibri"/>
                <a:ea typeface="Calibri"/>
                <a:cs typeface="Calibri"/>
                <a:sym typeface="Calibri"/>
              </a:rPr>
              <a:t>al.park@Utah.edu</a:t>
            </a:r>
            <a:endParaRPr lang="en-US" sz="44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34222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830" y="365125"/>
            <a:ext cx="11189970" cy="1325563"/>
          </a:xfrm>
        </p:spPr>
        <p:txBody>
          <a:bodyPr/>
          <a:lstStyle/>
          <a:p>
            <a:r>
              <a:rPr lang="en-US" dirty="0" smtClean="0"/>
              <a:t>Related Publication</a:t>
            </a:r>
            <a:endParaRPr lang="en-US" dirty="0"/>
          </a:p>
        </p:txBody>
      </p:sp>
      <p:sp>
        <p:nvSpPr>
          <p:cNvPr id="5" name="Text Placeholder 2"/>
          <p:cNvSpPr txBox="1">
            <a:spLocks/>
          </p:cNvSpPr>
          <p:nvPr/>
        </p:nvSpPr>
        <p:spPr>
          <a:xfrm>
            <a:off x="163830" y="1383031"/>
            <a:ext cx="9291780" cy="5120640"/>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smtClean="0"/>
              <a:t>Park, A.</a:t>
            </a:r>
            <a:r>
              <a:rPr lang="en-US" sz="1800" dirty="0" smtClean="0"/>
              <a:t>, Conway, M. (2017) Tracking Health Related Discussions on Reddit for Public Health Applications. Proceedings of the American Medical Informatics Association (AMIA) Annual Symposium. Washington DC</a:t>
            </a:r>
            <a:endParaRPr lang="en-US" sz="1800" b="1" dirty="0" smtClean="0"/>
          </a:p>
          <a:p>
            <a:r>
              <a:rPr lang="en-US" sz="1800" b="1" dirty="0" smtClean="0"/>
              <a:t>Park A.</a:t>
            </a:r>
            <a:r>
              <a:rPr lang="en-US" sz="1800" dirty="0" smtClean="0"/>
              <a:t>, Zhu S.H., Conway M. (2017) The Readability of Electronic Cigarette Health Information and Advice: A Quantitative Analysis of Web-Based Information. Journal of Medical Internet Research Public Health and Surveillance 2017 Jan 6;3(1):e1. </a:t>
            </a:r>
          </a:p>
          <a:p>
            <a:r>
              <a:rPr lang="en-US" sz="1800" dirty="0" smtClean="0"/>
              <a:t>Mowery D., </a:t>
            </a:r>
            <a:r>
              <a:rPr lang="en-US" sz="1800" b="1" dirty="0" smtClean="0"/>
              <a:t>Park A.</a:t>
            </a:r>
            <a:r>
              <a:rPr lang="en-US" sz="1800" dirty="0" smtClean="0"/>
              <a:t>, Conway M., Bryan C. (2016) Towards automatically classifying depressive symptoms from Twitter data for population health. Proceedings of the Workshop on Computational Modeling of People’s Opinions, Personality, and Emotions in Social Media. </a:t>
            </a:r>
          </a:p>
          <a:p>
            <a:r>
              <a:rPr lang="en-US" sz="1800" b="1" dirty="0" smtClean="0"/>
              <a:t>Park, A.</a:t>
            </a:r>
            <a:r>
              <a:rPr lang="en-US" sz="1800" dirty="0" smtClean="0"/>
              <a:t>, Conway, M. (2017) Towards Tracking Opium Related Discussions in Social Media. Online Journal of Public Health Informatics. 2017;9(1):e73 </a:t>
            </a:r>
          </a:p>
          <a:p>
            <a:r>
              <a:rPr lang="en-US" sz="1800" b="1" dirty="0" smtClean="0"/>
              <a:t>Park, A.</a:t>
            </a:r>
            <a:r>
              <a:rPr lang="en-US" sz="1800" dirty="0" smtClean="0"/>
              <a:t>, Conway, M. Opioid Surveillance using Social Media: Understanding how opioid URLs are shared among Reddit members. (2018)  International Society for Disease Surveillance Conference </a:t>
            </a:r>
          </a:p>
          <a:p>
            <a:r>
              <a:rPr lang="en-US" sz="1800" b="1" dirty="0" smtClean="0"/>
              <a:t>Park, A.</a:t>
            </a:r>
            <a:r>
              <a:rPr lang="en-US" sz="1800" dirty="0" smtClean="0"/>
              <a:t>, Conway, M. Leveraging Social Media for Disease Surveillance: An Exploration of Electronic Cigarettes Discussion on Reddit. (2018)  International Society for Disease Surveillance Conference </a:t>
            </a:r>
          </a:p>
          <a:p>
            <a:r>
              <a:rPr lang="en-US" sz="1800" b="1" dirty="0" smtClean="0"/>
              <a:t>Park, A.</a:t>
            </a:r>
            <a:r>
              <a:rPr lang="en-US" sz="1800" dirty="0" smtClean="0"/>
              <a:t>, Conway, M. (2017) Identifying Health Interests of the General Public using Social Media. Poster Presentation at the American Medical Informatics Association Annual Symposium. </a:t>
            </a:r>
          </a:p>
          <a:p>
            <a:endParaRPr lang="en-US" sz="1800" dirty="0" smtClean="0"/>
          </a:p>
          <a:p>
            <a:endParaRPr lang="en-US" dirty="0"/>
          </a:p>
        </p:txBody>
      </p:sp>
      <p:pic>
        <p:nvPicPr>
          <p:cNvPr id="6" name="Shape 352"/>
          <p:cNvPicPr preferRelativeResize="0"/>
          <p:nvPr/>
        </p:nvPicPr>
        <p:blipFill rotWithShape="1">
          <a:blip r:embed="rId2">
            <a:alphaModFix/>
          </a:blip>
          <a:srcRect/>
          <a:stretch/>
        </p:blipFill>
        <p:spPr>
          <a:xfrm>
            <a:off x="9291780" y="1083830"/>
            <a:ext cx="2747817" cy="1676282"/>
          </a:xfrm>
          <a:prstGeom prst="rect">
            <a:avLst/>
          </a:prstGeom>
          <a:noFill/>
          <a:ln>
            <a:noFill/>
          </a:ln>
        </p:spPr>
      </p:pic>
      <p:pic>
        <p:nvPicPr>
          <p:cNvPr id="7" name="Content Placeholder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7773" y="3015267"/>
            <a:ext cx="1695829" cy="1695829"/>
          </a:xfrm>
          <a:prstGeom prst="rect">
            <a:avLst/>
          </a:prstGeom>
          <a:noFill/>
          <a:ln>
            <a:noFill/>
          </a:ln>
        </p:spPr>
      </p:pic>
      <p:pic>
        <p:nvPicPr>
          <p:cNvPr id="8" name="Shape 168"/>
          <p:cNvPicPr preferRelativeResize="0"/>
          <p:nvPr/>
        </p:nvPicPr>
        <p:blipFill rotWithShape="1">
          <a:blip r:embed="rId4">
            <a:alphaModFix/>
          </a:blip>
          <a:srcRect/>
          <a:stretch/>
        </p:blipFill>
        <p:spPr>
          <a:xfrm>
            <a:off x="9817773" y="4941286"/>
            <a:ext cx="1861609" cy="1415065"/>
          </a:xfrm>
          <a:prstGeom prst="rect">
            <a:avLst/>
          </a:prstGeom>
          <a:noFill/>
          <a:ln>
            <a:noFill/>
          </a:ln>
        </p:spPr>
      </p:pic>
    </p:spTree>
    <p:extLst>
      <p:ext uri="{BB962C8B-B14F-4D97-AF65-F5344CB8AC3E}">
        <p14:creationId xmlns:p14="http://schemas.microsoft.com/office/powerpoint/2010/main" val="4095410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362</Words>
  <Application>Microsoft Office PowerPoint</Application>
  <PresentationFormat>Widescreen</PresentationFormat>
  <Paragraphs>21</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Albert Park, Ph.D.</vt:lpstr>
      <vt:lpstr>Related Publication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is Albert Park</dc:title>
  <dc:creator>user</dc:creator>
  <cp:lastModifiedBy>user</cp:lastModifiedBy>
  <cp:revision>7</cp:revision>
  <dcterms:created xsi:type="dcterms:W3CDTF">2018-01-09T18:22:41Z</dcterms:created>
  <dcterms:modified xsi:type="dcterms:W3CDTF">2018-01-09T18:37:52Z</dcterms:modified>
</cp:coreProperties>
</file>